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0" r:id="rId2"/>
    <p:sldId id="3324" r:id="rId3"/>
    <p:sldId id="4247" r:id="rId4"/>
    <p:sldId id="4248" r:id="rId5"/>
    <p:sldId id="4263" r:id="rId6"/>
    <p:sldId id="4249" r:id="rId7"/>
    <p:sldId id="4250" r:id="rId8"/>
    <p:sldId id="4253" r:id="rId9"/>
    <p:sldId id="4254" r:id="rId10"/>
    <p:sldId id="421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7" d="100"/>
          <a:sy n="67" d="100"/>
        </p:scale>
        <p:origin x="60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6D1F8-026E-4663-A297-FE1E719E0F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4AD7E7-0AFD-4AAD-B34E-4709A925C1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959639-F9BE-42FE-AB2D-40F904842E57}"/>
              </a:ext>
            </a:extLst>
          </p:cNvPr>
          <p:cNvSpPr>
            <a:spLocks noGrp="1"/>
          </p:cNvSpPr>
          <p:nvPr>
            <p:ph type="dt" sz="half" idx="10"/>
          </p:nvPr>
        </p:nvSpPr>
        <p:spPr/>
        <p:txBody>
          <a:bodyPr/>
          <a:lstStyle/>
          <a:p>
            <a:fld id="{3C92F992-E021-4A44-8D49-D2F4392C3C2F}" type="datetimeFigureOut">
              <a:rPr lang="en-US" smtClean="0"/>
              <a:t>4/12/2024</a:t>
            </a:fld>
            <a:endParaRPr lang="en-US"/>
          </a:p>
        </p:txBody>
      </p:sp>
      <p:sp>
        <p:nvSpPr>
          <p:cNvPr id="5" name="Footer Placeholder 4">
            <a:extLst>
              <a:ext uri="{FF2B5EF4-FFF2-40B4-BE49-F238E27FC236}">
                <a16:creationId xmlns:a16="http://schemas.microsoft.com/office/drawing/2014/main" id="{37364DE0-F257-454C-98B9-283EDA832E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6216B5-2083-458D-9C35-5F6898C2872A}"/>
              </a:ext>
            </a:extLst>
          </p:cNvPr>
          <p:cNvSpPr>
            <a:spLocks noGrp="1"/>
          </p:cNvSpPr>
          <p:nvPr>
            <p:ph type="sldNum" sz="quarter" idx="12"/>
          </p:nvPr>
        </p:nvSpPr>
        <p:spPr/>
        <p:txBody>
          <a:bodyPr/>
          <a:lstStyle/>
          <a:p>
            <a:fld id="{F25D1938-36DA-4A24-9824-22BEE8EA971A}" type="slidenum">
              <a:rPr lang="en-US" smtClean="0"/>
              <a:t>‹#›</a:t>
            </a:fld>
            <a:endParaRPr lang="en-US"/>
          </a:p>
        </p:txBody>
      </p:sp>
    </p:spTree>
    <p:extLst>
      <p:ext uri="{BB962C8B-B14F-4D97-AF65-F5344CB8AC3E}">
        <p14:creationId xmlns:p14="http://schemas.microsoft.com/office/powerpoint/2010/main" val="2069771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1CA5A-DEA4-4984-94F1-9E86348E3D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D76EC0-118D-436B-81D0-A4FA78BC3F9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1C0282-21AA-4533-B8E3-7BB342EB4817}"/>
              </a:ext>
            </a:extLst>
          </p:cNvPr>
          <p:cNvSpPr>
            <a:spLocks noGrp="1"/>
          </p:cNvSpPr>
          <p:nvPr>
            <p:ph type="dt" sz="half" idx="10"/>
          </p:nvPr>
        </p:nvSpPr>
        <p:spPr/>
        <p:txBody>
          <a:bodyPr/>
          <a:lstStyle/>
          <a:p>
            <a:fld id="{3C92F992-E021-4A44-8D49-D2F4392C3C2F}" type="datetimeFigureOut">
              <a:rPr lang="en-US" smtClean="0"/>
              <a:t>4/12/2024</a:t>
            </a:fld>
            <a:endParaRPr lang="en-US"/>
          </a:p>
        </p:txBody>
      </p:sp>
      <p:sp>
        <p:nvSpPr>
          <p:cNvPr id="5" name="Footer Placeholder 4">
            <a:extLst>
              <a:ext uri="{FF2B5EF4-FFF2-40B4-BE49-F238E27FC236}">
                <a16:creationId xmlns:a16="http://schemas.microsoft.com/office/drawing/2014/main" id="{8AE28C99-3D29-4617-B721-F01EA17791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32068D-9B6C-42EB-B106-61C8357741AB}"/>
              </a:ext>
            </a:extLst>
          </p:cNvPr>
          <p:cNvSpPr>
            <a:spLocks noGrp="1"/>
          </p:cNvSpPr>
          <p:nvPr>
            <p:ph type="sldNum" sz="quarter" idx="12"/>
          </p:nvPr>
        </p:nvSpPr>
        <p:spPr/>
        <p:txBody>
          <a:bodyPr/>
          <a:lstStyle/>
          <a:p>
            <a:fld id="{F25D1938-36DA-4A24-9824-22BEE8EA971A}" type="slidenum">
              <a:rPr lang="en-US" smtClean="0"/>
              <a:t>‹#›</a:t>
            </a:fld>
            <a:endParaRPr lang="en-US"/>
          </a:p>
        </p:txBody>
      </p:sp>
    </p:spTree>
    <p:extLst>
      <p:ext uri="{BB962C8B-B14F-4D97-AF65-F5344CB8AC3E}">
        <p14:creationId xmlns:p14="http://schemas.microsoft.com/office/powerpoint/2010/main" val="2483984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97E584-5D0A-4038-B654-905E67B74D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EA3AA7-E675-4407-B354-7EC8BC1AA12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2AFD0D-A6D3-4A4D-8AC8-4C37E3E9B5C7}"/>
              </a:ext>
            </a:extLst>
          </p:cNvPr>
          <p:cNvSpPr>
            <a:spLocks noGrp="1"/>
          </p:cNvSpPr>
          <p:nvPr>
            <p:ph type="dt" sz="half" idx="10"/>
          </p:nvPr>
        </p:nvSpPr>
        <p:spPr/>
        <p:txBody>
          <a:bodyPr/>
          <a:lstStyle/>
          <a:p>
            <a:fld id="{3C92F992-E021-4A44-8D49-D2F4392C3C2F}" type="datetimeFigureOut">
              <a:rPr lang="en-US" smtClean="0"/>
              <a:t>4/12/2024</a:t>
            </a:fld>
            <a:endParaRPr lang="en-US"/>
          </a:p>
        </p:txBody>
      </p:sp>
      <p:sp>
        <p:nvSpPr>
          <p:cNvPr id="5" name="Footer Placeholder 4">
            <a:extLst>
              <a:ext uri="{FF2B5EF4-FFF2-40B4-BE49-F238E27FC236}">
                <a16:creationId xmlns:a16="http://schemas.microsoft.com/office/drawing/2014/main" id="{614B3D00-5F6E-45CC-A3B1-C337751BF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5844E2-0426-4219-8E84-AAF932B1CF6E}"/>
              </a:ext>
            </a:extLst>
          </p:cNvPr>
          <p:cNvSpPr>
            <a:spLocks noGrp="1"/>
          </p:cNvSpPr>
          <p:nvPr>
            <p:ph type="sldNum" sz="quarter" idx="12"/>
          </p:nvPr>
        </p:nvSpPr>
        <p:spPr/>
        <p:txBody>
          <a:bodyPr/>
          <a:lstStyle/>
          <a:p>
            <a:fld id="{F25D1938-36DA-4A24-9824-22BEE8EA971A}" type="slidenum">
              <a:rPr lang="en-US" smtClean="0"/>
              <a:t>‹#›</a:t>
            </a:fld>
            <a:endParaRPr lang="en-US"/>
          </a:p>
        </p:txBody>
      </p:sp>
    </p:spTree>
    <p:extLst>
      <p:ext uri="{BB962C8B-B14F-4D97-AF65-F5344CB8AC3E}">
        <p14:creationId xmlns:p14="http://schemas.microsoft.com/office/powerpoint/2010/main" val="3423374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ig-Picture">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1588" y="0"/>
            <a:ext cx="12192001" cy="6858000"/>
          </a:xfrm>
          <a:prstGeom prst="rect">
            <a:avLst/>
          </a:prstGeom>
          <a:effectLst/>
        </p:spPr>
        <p:txBody>
          <a:bodyPr>
            <a:normAutofit/>
          </a:bodyPr>
          <a:lstStyle>
            <a:lvl1pPr marL="0" indent="0">
              <a:buNone/>
              <a:defRPr sz="2100" b="1" i="0">
                <a:ln>
                  <a:noFill/>
                </a:ln>
                <a:solidFill>
                  <a:schemeClr val="bg1">
                    <a:lumMod val="85000"/>
                  </a:schemeClr>
                </a:solidFill>
                <a:latin typeface="Open Sans Semibold" charset="0"/>
                <a:ea typeface="Open Sans Semibold" charset="0"/>
                <a:cs typeface="Open Sans Semibold" charset="0"/>
              </a:defRPr>
            </a:lvl1pPr>
          </a:lstStyle>
          <a:p>
            <a:endParaRPr lang="en-US" dirty="0"/>
          </a:p>
        </p:txBody>
      </p:sp>
    </p:spTree>
    <p:extLst>
      <p:ext uri="{BB962C8B-B14F-4D97-AF65-F5344CB8AC3E}">
        <p14:creationId xmlns:p14="http://schemas.microsoft.com/office/powerpoint/2010/main" val="340226725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164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DEA8B-7B97-4D2B-B419-AE1F9B694A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C3E1C9-BCDF-4041-99A6-2C4FE4A90A0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DE1E18-19A5-4073-9724-85E333DA1700}"/>
              </a:ext>
            </a:extLst>
          </p:cNvPr>
          <p:cNvSpPr>
            <a:spLocks noGrp="1"/>
          </p:cNvSpPr>
          <p:nvPr>
            <p:ph type="dt" sz="half" idx="10"/>
          </p:nvPr>
        </p:nvSpPr>
        <p:spPr/>
        <p:txBody>
          <a:bodyPr/>
          <a:lstStyle/>
          <a:p>
            <a:fld id="{3C92F992-E021-4A44-8D49-D2F4392C3C2F}" type="datetimeFigureOut">
              <a:rPr lang="en-US" smtClean="0"/>
              <a:t>4/12/2024</a:t>
            </a:fld>
            <a:endParaRPr lang="en-US"/>
          </a:p>
        </p:txBody>
      </p:sp>
      <p:sp>
        <p:nvSpPr>
          <p:cNvPr id="5" name="Footer Placeholder 4">
            <a:extLst>
              <a:ext uri="{FF2B5EF4-FFF2-40B4-BE49-F238E27FC236}">
                <a16:creationId xmlns:a16="http://schemas.microsoft.com/office/drawing/2014/main" id="{3E0C9D62-5328-4BD8-A2B1-3CB6E2051C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5C847-0CB4-42AD-838B-811605347A50}"/>
              </a:ext>
            </a:extLst>
          </p:cNvPr>
          <p:cNvSpPr>
            <a:spLocks noGrp="1"/>
          </p:cNvSpPr>
          <p:nvPr>
            <p:ph type="sldNum" sz="quarter" idx="12"/>
          </p:nvPr>
        </p:nvSpPr>
        <p:spPr/>
        <p:txBody>
          <a:bodyPr/>
          <a:lstStyle/>
          <a:p>
            <a:fld id="{F25D1938-36DA-4A24-9824-22BEE8EA971A}" type="slidenum">
              <a:rPr lang="en-US" smtClean="0"/>
              <a:t>‹#›</a:t>
            </a:fld>
            <a:endParaRPr lang="en-US"/>
          </a:p>
        </p:txBody>
      </p:sp>
    </p:spTree>
    <p:extLst>
      <p:ext uri="{BB962C8B-B14F-4D97-AF65-F5344CB8AC3E}">
        <p14:creationId xmlns:p14="http://schemas.microsoft.com/office/powerpoint/2010/main" val="1783158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6238F-736B-4D6C-8D45-C336944C90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A9BC47-EE40-4263-8A56-3821EEDED1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7FB7D4A-6964-4A2B-BE1D-B411615533FD}"/>
              </a:ext>
            </a:extLst>
          </p:cNvPr>
          <p:cNvSpPr>
            <a:spLocks noGrp="1"/>
          </p:cNvSpPr>
          <p:nvPr>
            <p:ph type="dt" sz="half" idx="10"/>
          </p:nvPr>
        </p:nvSpPr>
        <p:spPr/>
        <p:txBody>
          <a:bodyPr/>
          <a:lstStyle/>
          <a:p>
            <a:fld id="{3C92F992-E021-4A44-8D49-D2F4392C3C2F}" type="datetimeFigureOut">
              <a:rPr lang="en-US" smtClean="0"/>
              <a:t>4/12/2024</a:t>
            </a:fld>
            <a:endParaRPr lang="en-US"/>
          </a:p>
        </p:txBody>
      </p:sp>
      <p:sp>
        <p:nvSpPr>
          <p:cNvPr id="5" name="Footer Placeholder 4">
            <a:extLst>
              <a:ext uri="{FF2B5EF4-FFF2-40B4-BE49-F238E27FC236}">
                <a16:creationId xmlns:a16="http://schemas.microsoft.com/office/drawing/2014/main" id="{FB329350-007C-4F9A-A6F7-A40F034E74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85FB84-2117-49E4-A864-AEF6CDFE6817}"/>
              </a:ext>
            </a:extLst>
          </p:cNvPr>
          <p:cNvSpPr>
            <a:spLocks noGrp="1"/>
          </p:cNvSpPr>
          <p:nvPr>
            <p:ph type="sldNum" sz="quarter" idx="12"/>
          </p:nvPr>
        </p:nvSpPr>
        <p:spPr/>
        <p:txBody>
          <a:bodyPr/>
          <a:lstStyle/>
          <a:p>
            <a:fld id="{F25D1938-36DA-4A24-9824-22BEE8EA971A}" type="slidenum">
              <a:rPr lang="en-US" smtClean="0"/>
              <a:t>‹#›</a:t>
            </a:fld>
            <a:endParaRPr lang="en-US"/>
          </a:p>
        </p:txBody>
      </p:sp>
    </p:spTree>
    <p:extLst>
      <p:ext uri="{BB962C8B-B14F-4D97-AF65-F5344CB8AC3E}">
        <p14:creationId xmlns:p14="http://schemas.microsoft.com/office/powerpoint/2010/main" val="441634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C5C13-8B7F-4101-B1C1-05F01668F8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4E6EA5-72B3-402B-8096-7E088943344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AA7DE3-451B-41D3-A4C0-0A5ADCA3E09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11E6EE-9E11-438F-A2B0-DE4EA6348CE5}"/>
              </a:ext>
            </a:extLst>
          </p:cNvPr>
          <p:cNvSpPr>
            <a:spLocks noGrp="1"/>
          </p:cNvSpPr>
          <p:nvPr>
            <p:ph type="dt" sz="half" idx="10"/>
          </p:nvPr>
        </p:nvSpPr>
        <p:spPr/>
        <p:txBody>
          <a:bodyPr/>
          <a:lstStyle/>
          <a:p>
            <a:fld id="{3C92F992-E021-4A44-8D49-D2F4392C3C2F}" type="datetimeFigureOut">
              <a:rPr lang="en-US" smtClean="0"/>
              <a:t>4/12/2024</a:t>
            </a:fld>
            <a:endParaRPr lang="en-US"/>
          </a:p>
        </p:txBody>
      </p:sp>
      <p:sp>
        <p:nvSpPr>
          <p:cNvPr id="6" name="Footer Placeholder 5">
            <a:extLst>
              <a:ext uri="{FF2B5EF4-FFF2-40B4-BE49-F238E27FC236}">
                <a16:creationId xmlns:a16="http://schemas.microsoft.com/office/drawing/2014/main" id="{44D1BFA1-0F06-48EE-A7C9-28E12B0BFA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DB978D-DEE3-43DA-95B3-DF0CB297D828}"/>
              </a:ext>
            </a:extLst>
          </p:cNvPr>
          <p:cNvSpPr>
            <a:spLocks noGrp="1"/>
          </p:cNvSpPr>
          <p:nvPr>
            <p:ph type="sldNum" sz="quarter" idx="12"/>
          </p:nvPr>
        </p:nvSpPr>
        <p:spPr/>
        <p:txBody>
          <a:bodyPr/>
          <a:lstStyle/>
          <a:p>
            <a:fld id="{F25D1938-36DA-4A24-9824-22BEE8EA971A}" type="slidenum">
              <a:rPr lang="en-US" smtClean="0"/>
              <a:t>‹#›</a:t>
            </a:fld>
            <a:endParaRPr lang="en-US"/>
          </a:p>
        </p:txBody>
      </p:sp>
    </p:spTree>
    <p:extLst>
      <p:ext uri="{BB962C8B-B14F-4D97-AF65-F5344CB8AC3E}">
        <p14:creationId xmlns:p14="http://schemas.microsoft.com/office/powerpoint/2010/main" val="1194323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FDA74-C697-4AD5-809B-4600A23111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0452D4-B95B-4448-81AE-D2F19FFCB3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C91B3ED-C946-48D7-AFD1-F5A40FC9437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2A32E1-7898-4AFC-9039-D0103214E1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04D7D72-1823-45F8-853B-D7B695D08AF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C7298A-4906-44B4-AC2C-0F41E32E8FC4}"/>
              </a:ext>
            </a:extLst>
          </p:cNvPr>
          <p:cNvSpPr>
            <a:spLocks noGrp="1"/>
          </p:cNvSpPr>
          <p:nvPr>
            <p:ph type="dt" sz="half" idx="10"/>
          </p:nvPr>
        </p:nvSpPr>
        <p:spPr/>
        <p:txBody>
          <a:bodyPr/>
          <a:lstStyle/>
          <a:p>
            <a:fld id="{3C92F992-E021-4A44-8D49-D2F4392C3C2F}" type="datetimeFigureOut">
              <a:rPr lang="en-US" smtClean="0"/>
              <a:t>4/12/2024</a:t>
            </a:fld>
            <a:endParaRPr lang="en-US"/>
          </a:p>
        </p:txBody>
      </p:sp>
      <p:sp>
        <p:nvSpPr>
          <p:cNvPr id="8" name="Footer Placeholder 7">
            <a:extLst>
              <a:ext uri="{FF2B5EF4-FFF2-40B4-BE49-F238E27FC236}">
                <a16:creationId xmlns:a16="http://schemas.microsoft.com/office/drawing/2014/main" id="{349CE7A7-E9B9-425F-BACF-9F90FE49C4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02E7BC-F331-40EF-A4E7-42037B69AC3D}"/>
              </a:ext>
            </a:extLst>
          </p:cNvPr>
          <p:cNvSpPr>
            <a:spLocks noGrp="1"/>
          </p:cNvSpPr>
          <p:nvPr>
            <p:ph type="sldNum" sz="quarter" idx="12"/>
          </p:nvPr>
        </p:nvSpPr>
        <p:spPr/>
        <p:txBody>
          <a:bodyPr/>
          <a:lstStyle/>
          <a:p>
            <a:fld id="{F25D1938-36DA-4A24-9824-22BEE8EA971A}" type="slidenum">
              <a:rPr lang="en-US" smtClean="0"/>
              <a:t>‹#›</a:t>
            </a:fld>
            <a:endParaRPr lang="en-US"/>
          </a:p>
        </p:txBody>
      </p:sp>
    </p:spTree>
    <p:extLst>
      <p:ext uri="{BB962C8B-B14F-4D97-AF65-F5344CB8AC3E}">
        <p14:creationId xmlns:p14="http://schemas.microsoft.com/office/powerpoint/2010/main" val="281208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4741F-4429-44B7-885C-5E79055578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33A760-CF73-4087-B697-958A09C436B7}"/>
              </a:ext>
            </a:extLst>
          </p:cNvPr>
          <p:cNvSpPr>
            <a:spLocks noGrp="1"/>
          </p:cNvSpPr>
          <p:nvPr>
            <p:ph type="dt" sz="half" idx="10"/>
          </p:nvPr>
        </p:nvSpPr>
        <p:spPr/>
        <p:txBody>
          <a:bodyPr/>
          <a:lstStyle/>
          <a:p>
            <a:fld id="{3C92F992-E021-4A44-8D49-D2F4392C3C2F}" type="datetimeFigureOut">
              <a:rPr lang="en-US" smtClean="0"/>
              <a:t>4/12/2024</a:t>
            </a:fld>
            <a:endParaRPr lang="en-US"/>
          </a:p>
        </p:txBody>
      </p:sp>
      <p:sp>
        <p:nvSpPr>
          <p:cNvPr id="4" name="Footer Placeholder 3">
            <a:extLst>
              <a:ext uri="{FF2B5EF4-FFF2-40B4-BE49-F238E27FC236}">
                <a16:creationId xmlns:a16="http://schemas.microsoft.com/office/drawing/2014/main" id="{9112C2ED-1487-4519-B0F5-5B75E7B819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A3601A-2A78-4FF2-85FE-FAAB7F80772A}"/>
              </a:ext>
            </a:extLst>
          </p:cNvPr>
          <p:cNvSpPr>
            <a:spLocks noGrp="1"/>
          </p:cNvSpPr>
          <p:nvPr>
            <p:ph type="sldNum" sz="quarter" idx="12"/>
          </p:nvPr>
        </p:nvSpPr>
        <p:spPr/>
        <p:txBody>
          <a:bodyPr/>
          <a:lstStyle/>
          <a:p>
            <a:fld id="{F25D1938-36DA-4A24-9824-22BEE8EA971A}" type="slidenum">
              <a:rPr lang="en-US" smtClean="0"/>
              <a:t>‹#›</a:t>
            </a:fld>
            <a:endParaRPr lang="en-US"/>
          </a:p>
        </p:txBody>
      </p:sp>
    </p:spTree>
    <p:extLst>
      <p:ext uri="{BB962C8B-B14F-4D97-AF65-F5344CB8AC3E}">
        <p14:creationId xmlns:p14="http://schemas.microsoft.com/office/powerpoint/2010/main" val="4038137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3407B1-5ADA-4DF2-8197-27010A89296C}"/>
              </a:ext>
            </a:extLst>
          </p:cNvPr>
          <p:cNvSpPr>
            <a:spLocks noGrp="1"/>
          </p:cNvSpPr>
          <p:nvPr>
            <p:ph type="dt" sz="half" idx="10"/>
          </p:nvPr>
        </p:nvSpPr>
        <p:spPr/>
        <p:txBody>
          <a:bodyPr/>
          <a:lstStyle/>
          <a:p>
            <a:fld id="{3C92F992-E021-4A44-8D49-D2F4392C3C2F}" type="datetimeFigureOut">
              <a:rPr lang="en-US" smtClean="0"/>
              <a:t>4/12/2024</a:t>
            </a:fld>
            <a:endParaRPr lang="en-US"/>
          </a:p>
        </p:txBody>
      </p:sp>
      <p:sp>
        <p:nvSpPr>
          <p:cNvPr id="3" name="Footer Placeholder 2">
            <a:extLst>
              <a:ext uri="{FF2B5EF4-FFF2-40B4-BE49-F238E27FC236}">
                <a16:creationId xmlns:a16="http://schemas.microsoft.com/office/drawing/2014/main" id="{A5266219-ED6A-446C-9C0E-38EA14C2DD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8305C5-1DA6-403E-8376-59B76DE888FF}"/>
              </a:ext>
            </a:extLst>
          </p:cNvPr>
          <p:cNvSpPr>
            <a:spLocks noGrp="1"/>
          </p:cNvSpPr>
          <p:nvPr>
            <p:ph type="sldNum" sz="quarter" idx="12"/>
          </p:nvPr>
        </p:nvSpPr>
        <p:spPr/>
        <p:txBody>
          <a:bodyPr/>
          <a:lstStyle/>
          <a:p>
            <a:fld id="{F25D1938-36DA-4A24-9824-22BEE8EA971A}" type="slidenum">
              <a:rPr lang="en-US" smtClean="0"/>
              <a:t>‹#›</a:t>
            </a:fld>
            <a:endParaRPr lang="en-US"/>
          </a:p>
        </p:txBody>
      </p:sp>
    </p:spTree>
    <p:extLst>
      <p:ext uri="{BB962C8B-B14F-4D97-AF65-F5344CB8AC3E}">
        <p14:creationId xmlns:p14="http://schemas.microsoft.com/office/powerpoint/2010/main" val="2668147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4B5D3-BEB1-4108-B85D-804E1E42FF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3F640D-3CF9-4185-A62C-0B817A0328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8FD5F8-1EEF-4261-B459-B2B7C0D519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D50F2AF-F3BF-405A-9C5A-08D5EB7EF4E5}"/>
              </a:ext>
            </a:extLst>
          </p:cNvPr>
          <p:cNvSpPr>
            <a:spLocks noGrp="1"/>
          </p:cNvSpPr>
          <p:nvPr>
            <p:ph type="dt" sz="half" idx="10"/>
          </p:nvPr>
        </p:nvSpPr>
        <p:spPr/>
        <p:txBody>
          <a:bodyPr/>
          <a:lstStyle/>
          <a:p>
            <a:fld id="{3C92F992-E021-4A44-8D49-D2F4392C3C2F}" type="datetimeFigureOut">
              <a:rPr lang="en-US" smtClean="0"/>
              <a:t>4/12/2024</a:t>
            </a:fld>
            <a:endParaRPr lang="en-US"/>
          </a:p>
        </p:txBody>
      </p:sp>
      <p:sp>
        <p:nvSpPr>
          <p:cNvPr id="6" name="Footer Placeholder 5">
            <a:extLst>
              <a:ext uri="{FF2B5EF4-FFF2-40B4-BE49-F238E27FC236}">
                <a16:creationId xmlns:a16="http://schemas.microsoft.com/office/drawing/2014/main" id="{D3907DD7-1E15-4D34-AF52-39431A7E7E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3D8DDF-D18F-499E-BAE9-157A848B4647}"/>
              </a:ext>
            </a:extLst>
          </p:cNvPr>
          <p:cNvSpPr>
            <a:spLocks noGrp="1"/>
          </p:cNvSpPr>
          <p:nvPr>
            <p:ph type="sldNum" sz="quarter" idx="12"/>
          </p:nvPr>
        </p:nvSpPr>
        <p:spPr/>
        <p:txBody>
          <a:bodyPr/>
          <a:lstStyle/>
          <a:p>
            <a:fld id="{F25D1938-36DA-4A24-9824-22BEE8EA971A}" type="slidenum">
              <a:rPr lang="en-US" smtClean="0"/>
              <a:t>‹#›</a:t>
            </a:fld>
            <a:endParaRPr lang="en-US"/>
          </a:p>
        </p:txBody>
      </p:sp>
    </p:spTree>
    <p:extLst>
      <p:ext uri="{BB962C8B-B14F-4D97-AF65-F5344CB8AC3E}">
        <p14:creationId xmlns:p14="http://schemas.microsoft.com/office/powerpoint/2010/main" val="838669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0D890-E645-4331-91B7-E3FAD00499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FC0F58-98A4-4976-A8E2-A141645F1A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32163A-C5D2-4ED9-8003-0CF6DC8296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8C94301-FDB2-4288-A8A8-CA258FB87243}"/>
              </a:ext>
            </a:extLst>
          </p:cNvPr>
          <p:cNvSpPr>
            <a:spLocks noGrp="1"/>
          </p:cNvSpPr>
          <p:nvPr>
            <p:ph type="dt" sz="half" idx="10"/>
          </p:nvPr>
        </p:nvSpPr>
        <p:spPr/>
        <p:txBody>
          <a:bodyPr/>
          <a:lstStyle/>
          <a:p>
            <a:fld id="{3C92F992-E021-4A44-8D49-D2F4392C3C2F}" type="datetimeFigureOut">
              <a:rPr lang="en-US" smtClean="0"/>
              <a:t>4/12/2024</a:t>
            </a:fld>
            <a:endParaRPr lang="en-US"/>
          </a:p>
        </p:txBody>
      </p:sp>
      <p:sp>
        <p:nvSpPr>
          <p:cNvPr id="6" name="Footer Placeholder 5">
            <a:extLst>
              <a:ext uri="{FF2B5EF4-FFF2-40B4-BE49-F238E27FC236}">
                <a16:creationId xmlns:a16="http://schemas.microsoft.com/office/drawing/2014/main" id="{A9132903-E3AF-4C61-B17E-11FD9C35AE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BD4B3E-D17B-4F9A-BD7C-458329F9D28F}"/>
              </a:ext>
            </a:extLst>
          </p:cNvPr>
          <p:cNvSpPr>
            <a:spLocks noGrp="1"/>
          </p:cNvSpPr>
          <p:nvPr>
            <p:ph type="sldNum" sz="quarter" idx="12"/>
          </p:nvPr>
        </p:nvSpPr>
        <p:spPr/>
        <p:txBody>
          <a:bodyPr/>
          <a:lstStyle/>
          <a:p>
            <a:fld id="{F25D1938-36DA-4A24-9824-22BEE8EA971A}" type="slidenum">
              <a:rPr lang="en-US" smtClean="0"/>
              <a:t>‹#›</a:t>
            </a:fld>
            <a:endParaRPr lang="en-US"/>
          </a:p>
        </p:txBody>
      </p:sp>
    </p:spTree>
    <p:extLst>
      <p:ext uri="{BB962C8B-B14F-4D97-AF65-F5344CB8AC3E}">
        <p14:creationId xmlns:p14="http://schemas.microsoft.com/office/powerpoint/2010/main" val="324664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3350C6-EE60-42EE-9789-AD0BCB721F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8C8BB5-1ADC-4931-AD38-024208A56A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5F2CC3-CD6B-4535-895C-EA2AD929CD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92F992-E021-4A44-8D49-D2F4392C3C2F}" type="datetimeFigureOut">
              <a:rPr lang="en-US" smtClean="0"/>
              <a:t>4/12/2024</a:t>
            </a:fld>
            <a:endParaRPr lang="en-US"/>
          </a:p>
        </p:txBody>
      </p:sp>
      <p:sp>
        <p:nvSpPr>
          <p:cNvPr id="5" name="Footer Placeholder 4">
            <a:extLst>
              <a:ext uri="{FF2B5EF4-FFF2-40B4-BE49-F238E27FC236}">
                <a16:creationId xmlns:a16="http://schemas.microsoft.com/office/drawing/2014/main" id="{478002A8-1155-4367-88D7-8F6217695F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4CEF35-4F76-4191-97B9-47101700C9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5D1938-36DA-4A24-9824-22BEE8EA971A}" type="slidenum">
              <a:rPr lang="en-US" smtClean="0"/>
              <a:t>‹#›</a:t>
            </a:fld>
            <a:endParaRPr lang="en-US"/>
          </a:p>
        </p:txBody>
      </p:sp>
    </p:spTree>
    <p:extLst>
      <p:ext uri="{BB962C8B-B14F-4D97-AF65-F5344CB8AC3E}">
        <p14:creationId xmlns:p14="http://schemas.microsoft.com/office/powerpoint/2010/main" val="3524632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image" Target="../media/image31.png"/><Relationship Id="rId16" Type="http://schemas.openxmlformats.org/officeDocument/2006/relationships/image" Target="../media/image45.png"/><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2.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5.jpeg"/><Relationship Id="rId7" Type="http://schemas.openxmlformats.org/officeDocument/2006/relationships/image" Target="../media/image28.png"/><Relationship Id="rId2" Type="http://schemas.openxmlformats.org/officeDocument/2006/relationships/image" Target="../media/image14.jpe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7B03A4C-C948-7543-A4A7-F63A3546AC09}"/>
              </a:ext>
            </a:extLst>
          </p:cNvPr>
          <p:cNvSpPr>
            <a:spLocks/>
          </p:cNvSpPr>
          <p:nvPr/>
        </p:nvSpPr>
        <p:spPr bwMode="auto">
          <a:xfrm>
            <a:off x="1228398" y="2930130"/>
            <a:ext cx="976549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2286000"/>
            <a:r>
              <a:rPr lang="en-US" sz="5400" spc="1750" dirty="0">
                <a:solidFill>
                  <a:schemeClr val="bg1"/>
                </a:solidFill>
                <a:latin typeface="Maiandra GD" panose="020E0502030308020204" pitchFamily="34" charset="77"/>
                <a:ea typeface="Open Sans Light" panose="020B0306030504020204" pitchFamily="34" charset="0"/>
                <a:cs typeface="Open Sans Light" panose="020B0306030504020204" pitchFamily="34" charset="0"/>
                <a:sym typeface="Bebas Neue" charset="0"/>
              </a:rPr>
              <a:t>Company Overview</a:t>
            </a:r>
          </a:p>
        </p:txBody>
      </p:sp>
      <p:sp>
        <p:nvSpPr>
          <p:cNvPr id="7" name="Title 1">
            <a:extLst>
              <a:ext uri="{FF2B5EF4-FFF2-40B4-BE49-F238E27FC236}">
                <a16:creationId xmlns:a16="http://schemas.microsoft.com/office/drawing/2014/main" id="{DFE5B26F-B42D-4D8A-AA0A-AD02C46E2C6E}"/>
              </a:ext>
            </a:extLst>
          </p:cNvPr>
          <p:cNvSpPr txBox="1">
            <a:spLocks/>
          </p:cNvSpPr>
          <p:nvPr/>
        </p:nvSpPr>
        <p:spPr>
          <a:xfrm>
            <a:off x="3103686" y="2696506"/>
            <a:ext cx="5984627" cy="1464987"/>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70000"/>
              </a:lnSpc>
            </a:pPr>
            <a:r>
              <a:rPr lang="en-US" sz="4000" b="1" spc="-150" dirty="0">
                <a:solidFill>
                  <a:srgbClr val="153564"/>
                </a:solidFill>
                <a:latin typeface="Californian FB" panose="0207040306080B030204" pitchFamily="18" charset="0"/>
                <a:ea typeface="+mn-ea"/>
                <a:cs typeface="+mn-cs"/>
              </a:rPr>
              <a:t>Company Profile</a:t>
            </a:r>
          </a:p>
        </p:txBody>
      </p:sp>
      <p:pic>
        <p:nvPicPr>
          <p:cNvPr id="5" name="Picture 4" descr="Auto Springs East Africa (PLC)">
            <a:extLst>
              <a:ext uri="{FF2B5EF4-FFF2-40B4-BE49-F238E27FC236}">
                <a16:creationId xmlns:a16="http://schemas.microsoft.com/office/drawing/2014/main" id="{B5813D49-A32E-4D2C-A221-25601CF27E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5390" y="1594979"/>
            <a:ext cx="3493667" cy="85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7434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4E46C0-3790-445F-AB98-CF6B6FC158DF}"/>
              </a:ext>
            </a:extLst>
          </p:cNvPr>
          <p:cNvSpPr txBox="1">
            <a:spLocks/>
          </p:cNvSpPr>
          <p:nvPr/>
        </p:nvSpPr>
        <p:spPr>
          <a:xfrm>
            <a:off x="327024" y="169827"/>
            <a:ext cx="11864975" cy="11461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b="1" dirty="0">
                <a:solidFill>
                  <a:srgbClr val="153564"/>
                </a:solidFill>
                <a:latin typeface="Californian FB" panose="0207040306080B030204" pitchFamily="18" charset="0"/>
              </a:rPr>
              <a:t>Company Overview</a:t>
            </a:r>
            <a:br>
              <a:rPr lang="en-US" altLang="en-US" sz="3600" b="1" dirty="0">
                <a:solidFill>
                  <a:srgbClr val="153564"/>
                </a:solidFill>
                <a:latin typeface="Californian FB" panose="0207040306080B030204" pitchFamily="18" charset="0"/>
              </a:rPr>
            </a:br>
            <a:r>
              <a:rPr lang="en-US" altLang="en-US" sz="2000" b="1" dirty="0">
                <a:solidFill>
                  <a:srgbClr val="153564"/>
                </a:solidFill>
                <a:latin typeface="Californian FB" panose="0207040306080B030204" pitchFamily="18" charset="0"/>
              </a:rPr>
              <a:t>Key Customers</a:t>
            </a:r>
            <a:endParaRPr lang="en-US" altLang="en-US" sz="2000" dirty="0">
              <a:solidFill>
                <a:srgbClr val="153564"/>
              </a:solidFill>
              <a:latin typeface="Californian FB" panose="0207040306080B030204" pitchFamily="18" charset="0"/>
            </a:endParaRPr>
          </a:p>
        </p:txBody>
      </p:sp>
      <p:cxnSp>
        <p:nvCxnSpPr>
          <p:cNvPr id="4" name="Straight Connector 3">
            <a:extLst>
              <a:ext uri="{FF2B5EF4-FFF2-40B4-BE49-F238E27FC236}">
                <a16:creationId xmlns:a16="http://schemas.microsoft.com/office/drawing/2014/main" id="{82D831E8-74AA-484F-89CA-401FC0977841}"/>
              </a:ext>
            </a:extLst>
          </p:cNvPr>
          <p:cNvCxnSpPr/>
          <p:nvPr/>
        </p:nvCxnSpPr>
        <p:spPr>
          <a:xfrm>
            <a:off x="327025" y="1182688"/>
            <a:ext cx="11233150" cy="0"/>
          </a:xfrm>
          <a:prstGeom prst="line">
            <a:avLst/>
          </a:prstGeom>
          <a:ln w="28575">
            <a:solidFill>
              <a:srgbClr val="32326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29B95BC-EF7F-4FC0-9C71-063D055DE9FE}"/>
              </a:ext>
            </a:extLst>
          </p:cNvPr>
          <p:cNvSpPr txBox="1"/>
          <p:nvPr/>
        </p:nvSpPr>
        <p:spPr>
          <a:xfrm>
            <a:off x="561680" y="2292653"/>
            <a:ext cx="2468742" cy="485618"/>
          </a:xfrm>
          <a:prstGeom prst="rect">
            <a:avLst/>
          </a:prstGeom>
          <a:noFill/>
        </p:spPr>
        <p:txBody>
          <a:bodyPr wrap="square" rtlCol="0" anchor="ctr" anchorCtr="0">
            <a:spAutoFit/>
          </a:bodyPr>
          <a:lstStyle/>
          <a:p>
            <a:pPr>
              <a:lnSpc>
                <a:spcPts val="3530"/>
              </a:lnSpc>
            </a:pPr>
            <a:r>
              <a:rPr lang="en-US" sz="1600" b="1" dirty="0">
                <a:solidFill>
                  <a:schemeClr val="tx2"/>
                </a:solidFill>
                <a:latin typeface="Californian FB" panose="0207040306080B030204" pitchFamily="18" charset="0"/>
                <a:ea typeface="Open Sans Semibold" charset="0"/>
                <a:cs typeface="Open Sans Semibold" charset="0"/>
              </a:rPr>
              <a:t>Electric Motorcycle</a:t>
            </a:r>
          </a:p>
        </p:txBody>
      </p:sp>
      <p:sp>
        <p:nvSpPr>
          <p:cNvPr id="14" name="TextBox 13">
            <a:extLst>
              <a:ext uri="{FF2B5EF4-FFF2-40B4-BE49-F238E27FC236}">
                <a16:creationId xmlns:a16="http://schemas.microsoft.com/office/drawing/2014/main" id="{9845BFF2-C4F7-4635-979B-236D2476749F}"/>
              </a:ext>
            </a:extLst>
          </p:cNvPr>
          <p:cNvSpPr txBox="1"/>
          <p:nvPr/>
        </p:nvSpPr>
        <p:spPr>
          <a:xfrm>
            <a:off x="501609" y="4369055"/>
            <a:ext cx="2325906" cy="483915"/>
          </a:xfrm>
          <a:prstGeom prst="rect">
            <a:avLst/>
          </a:prstGeom>
          <a:noFill/>
        </p:spPr>
        <p:txBody>
          <a:bodyPr wrap="square" rtlCol="0" anchor="ctr" anchorCtr="0">
            <a:spAutoFit/>
          </a:bodyPr>
          <a:lstStyle/>
          <a:p>
            <a:pPr algn="just">
              <a:lnSpc>
                <a:spcPts val="3530"/>
              </a:lnSpc>
            </a:pPr>
            <a:r>
              <a:rPr lang="en-US" sz="1600" b="1" dirty="0">
                <a:solidFill>
                  <a:schemeClr val="tx2"/>
                </a:solidFill>
                <a:latin typeface="Californian FB" panose="0207040306080B030204" pitchFamily="18" charset="0"/>
                <a:ea typeface="Open Sans Semibold" charset="0"/>
                <a:cs typeface="Open Sans Semibold" charset="0"/>
              </a:rPr>
              <a:t>Auto Engineering</a:t>
            </a:r>
          </a:p>
        </p:txBody>
      </p:sp>
      <p:sp>
        <p:nvSpPr>
          <p:cNvPr id="39" name="TextBox 38">
            <a:extLst>
              <a:ext uri="{FF2B5EF4-FFF2-40B4-BE49-F238E27FC236}">
                <a16:creationId xmlns:a16="http://schemas.microsoft.com/office/drawing/2014/main" id="{ADC3BA99-A79A-41D5-AFA2-2E0574E560ED}"/>
              </a:ext>
            </a:extLst>
          </p:cNvPr>
          <p:cNvSpPr txBox="1"/>
          <p:nvPr/>
        </p:nvSpPr>
        <p:spPr>
          <a:xfrm>
            <a:off x="2724647" y="2615509"/>
            <a:ext cx="2469823" cy="483915"/>
          </a:xfrm>
          <a:prstGeom prst="rect">
            <a:avLst/>
          </a:prstGeom>
          <a:noFill/>
        </p:spPr>
        <p:txBody>
          <a:bodyPr wrap="square" rtlCol="0" anchor="ctr" anchorCtr="0">
            <a:spAutoFit/>
          </a:bodyPr>
          <a:lstStyle/>
          <a:p>
            <a:pPr>
              <a:lnSpc>
                <a:spcPts val="3530"/>
              </a:lnSpc>
            </a:pPr>
            <a:r>
              <a:rPr lang="en-US" sz="1600" b="1" dirty="0">
                <a:solidFill>
                  <a:schemeClr val="tx2"/>
                </a:solidFill>
                <a:latin typeface="Californian FB" panose="0207040306080B030204" pitchFamily="18" charset="0"/>
                <a:ea typeface="Open Sans Semibold" charset="0"/>
                <a:cs typeface="Open Sans Semibold" charset="0"/>
              </a:rPr>
              <a:t>Auto Engineering</a:t>
            </a:r>
          </a:p>
        </p:txBody>
      </p:sp>
      <p:sp>
        <p:nvSpPr>
          <p:cNvPr id="41" name="TextBox 40">
            <a:extLst>
              <a:ext uri="{FF2B5EF4-FFF2-40B4-BE49-F238E27FC236}">
                <a16:creationId xmlns:a16="http://schemas.microsoft.com/office/drawing/2014/main" id="{4E8EEC8D-C6A4-4C9E-AB0B-649B18821532}"/>
              </a:ext>
            </a:extLst>
          </p:cNvPr>
          <p:cNvSpPr txBox="1"/>
          <p:nvPr/>
        </p:nvSpPr>
        <p:spPr>
          <a:xfrm>
            <a:off x="2807159" y="4273698"/>
            <a:ext cx="2387311" cy="483915"/>
          </a:xfrm>
          <a:prstGeom prst="rect">
            <a:avLst/>
          </a:prstGeom>
          <a:noFill/>
        </p:spPr>
        <p:txBody>
          <a:bodyPr wrap="square" rtlCol="0" anchor="ctr" anchorCtr="0">
            <a:spAutoFit/>
          </a:bodyPr>
          <a:lstStyle/>
          <a:p>
            <a:pPr algn="just">
              <a:lnSpc>
                <a:spcPts val="3530"/>
              </a:lnSpc>
            </a:pPr>
            <a:r>
              <a:rPr lang="en-US" sz="1600" b="1" dirty="0">
                <a:solidFill>
                  <a:schemeClr val="tx2"/>
                </a:solidFill>
                <a:latin typeface="Californian FB" panose="0207040306080B030204" pitchFamily="18" charset="0"/>
                <a:ea typeface="Open Sans Semibold" charset="0"/>
                <a:cs typeface="Open Sans Semibold" charset="0"/>
              </a:rPr>
              <a:t>Auto Engineering</a:t>
            </a:r>
          </a:p>
        </p:txBody>
      </p:sp>
      <p:sp>
        <p:nvSpPr>
          <p:cNvPr id="43" name="TextBox 42">
            <a:extLst>
              <a:ext uri="{FF2B5EF4-FFF2-40B4-BE49-F238E27FC236}">
                <a16:creationId xmlns:a16="http://schemas.microsoft.com/office/drawing/2014/main" id="{FF1AC66C-9E7D-43C0-8999-0842E648A673}"/>
              </a:ext>
            </a:extLst>
          </p:cNvPr>
          <p:cNvSpPr txBox="1"/>
          <p:nvPr/>
        </p:nvSpPr>
        <p:spPr>
          <a:xfrm>
            <a:off x="9458416" y="4070153"/>
            <a:ext cx="2325906" cy="483915"/>
          </a:xfrm>
          <a:prstGeom prst="rect">
            <a:avLst/>
          </a:prstGeom>
          <a:noFill/>
        </p:spPr>
        <p:txBody>
          <a:bodyPr wrap="square" rtlCol="0" anchor="ctr" anchorCtr="0">
            <a:spAutoFit/>
          </a:bodyPr>
          <a:lstStyle/>
          <a:p>
            <a:pPr algn="just">
              <a:lnSpc>
                <a:spcPts val="3530"/>
              </a:lnSpc>
            </a:pPr>
            <a:r>
              <a:rPr lang="en-US" sz="1600" b="1" dirty="0">
                <a:solidFill>
                  <a:schemeClr val="tx2"/>
                </a:solidFill>
                <a:latin typeface="Californian FB" panose="0207040306080B030204" pitchFamily="18" charset="0"/>
                <a:ea typeface="Open Sans Semibold" charset="0"/>
                <a:cs typeface="Open Sans Semibold" charset="0"/>
              </a:rPr>
              <a:t>Agricultural</a:t>
            </a:r>
          </a:p>
        </p:txBody>
      </p:sp>
      <p:sp>
        <p:nvSpPr>
          <p:cNvPr id="45" name="TextBox 44">
            <a:extLst>
              <a:ext uri="{FF2B5EF4-FFF2-40B4-BE49-F238E27FC236}">
                <a16:creationId xmlns:a16="http://schemas.microsoft.com/office/drawing/2014/main" id="{8D576A5E-C17A-4DFD-AB98-D1CA50D478B3}"/>
              </a:ext>
            </a:extLst>
          </p:cNvPr>
          <p:cNvSpPr txBox="1"/>
          <p:nvPr/>
        </p:nvSpPr>
        <p:spPr>
          <a:xfrm>
            <a:off x="9273816" y="2429886"/>
            <a:ext cx="2325906" cy="483915"/>
          </a:xfrm>
          <a:prstGeom prst="rect">
            <a:avLst/>
          </a:prstGeom>
          <a:noFill/>
        </p:spPr>
        <p:txBody>
          <a:bodyPr wrap="square" rtlCol="0" anchor="ctr" anchorCtr="0">
            <a:spAutoFit/>
          </a:bodyPr>
          <a:lstStyle/>
          <a:p>
            <a:pPr algn="just">
              <a:lnSpc>
                <a:spcPts val="3530"/>
              </a:lnSpc>
            </a:pPr>
            <a:r>
              <a:rPr lang="en-US" sz="1600" b="1" dirty="0">
                <a:solidFill>
                  <a:schemeClr val="tx2"/>
                </a:solidFill>
                <a:latin typeface="Californian FB" panose="0207040306080B030204" pitchFamily="18" charset="0"/>
                <a:ea typeface="Open Sans Semibold" charset="0"/>
                <a:cs typeface="Open Sans Semibold" charset="0"/>
              </a:rPr>
              <a:t>Auto Engineering </a:t>
            </a:r>
          </a:p>
        </p:txBody>
      </p:sp>
      <p:pic>
        <p:nvPicPr>
          <p:cNvPr id="7" name="Picture 6">
            <a:extLst>
              <a:ext uri="{FF2B5EF4-FFF2-40B4-BE49-F238E27FC236}">
                <a16:creationId xmlns:a16="http://schemas.microsoft.com/office/drawing/2014/main" id="{7E72DFCC-05FD-4413-9011-A5021C671134}"/>
              </a:ext>
            </a:extLst>
          </p:cNvPr>
          <p:cNvPicPr>
            <a:picLocks noChangeAspect="1"/>
          </p:cNvPicPr>
          <p:nvPr/>
        </p:nvPicPr>
        <p:blipFill>
          <a:blip r:embed="rId2"/>
          <a:stretch>
            <a:fillRect/>
          </a:stretch>
        </p:blipFill>
        <p:spPr>
          <a:xfrm>
            <a:off x="2724647" y="1412210"/>
            <a:ext cx="1695537" cy="1162110"/>
          </a:xfrm>
          <a:prstGeom prst="rect">
            <a:avLst/>
          </a:prstGeom>
        </p:spPr>
      </p:pic>
      <p:pic>
        <p:nvPicPr>
          <p:cNvPr id="8" name="Picture 7">
            <a:extLst>
              <a:ext uri="{FF2B5EF4-FFF2-40B4-BE49-F238E27FC236}">
                <a16:creationId xmlns:a16="http://schemas.microsoft.com/office/drawing/2014/main" id="{5F350736-4010-4E06-A7FC-6C9E970309A0}"/>
              </a:ext>
            </a:extLst>
          </p:cNvPr>
          <p:cNvPicPr>
            <a:picLocks noChangeAspect="1"/>
          </p:cNvPicPr>
          <p:nvPr/>
        </p:nvPicPr>
        <p:blipFill>
          <a:blip r:embed="rId3"/>
          <a:stretch>
            <a:fillRect/>
          </a:stretch>
        </p:blipFill>
        <p:spPr>
          <a:xfrm>
            <a:off x="9255081" y="1309054"/>
            <a:ext cx="1701887" cy="1111307"/>
          </a:xfrm>
          <a:prstGeom prst="rect">
            <a:avLst/>
          </a:prstGeom>
        </p:spPr>
      </p:pic>
      <p:pic>
        <p:nvPicPr>
          <p:cNvPr id="10" name="Picture 9">
            <a:extLst>
              <a:ext uri="{FF2B5EF4-FFF2-40B4-BE49-F238E27FC236}">
                <a16:creationId xmlns:a16="http://schemas.microsoft.com/office/drawing/2014/main" id="{DD80B678-8A82-42F9-A238-19B0C713456E}"/>
              </a:ext>
            </a:extLst>
          </p:cNvPr>
          <p:cNvPicPr>
            <a:picLocks noChangeAspect="1"/>
          </p:cNvPicPr>
          <p:nvPr/>
        </p:nvPicPr>
        <p:blipFill>
          <a:blip r:embed="rId4"/>
          <a:stretch>
            <a:fillRect/>
          </a:stretch>
        </p:blipFill>
        <p:spPr>
          <a:xfrm>
            <a:off x="382819" y="3183392"/>
            <a:ext cx="1701887" cy="1143059"/>
          </a:xfrm>
          <a:prstGeom prst="rect">
            <a:avLst/>
          </a:prstGeom>
        </p:spPr>
      </p:pic>
      <p:pic>
        <p:nvPicPr>
          <p:cNvPr id="11" name="Picture 10">
            <a:extLst>
              <a:ext uri="{FF2B5EF4-FFF2-40B4-BE49-F238E27FC236}">
                <a16:creationId xmlns:a16="http://schemas.microsoft.com/office/drawing/2014/main" id="{2E920787-8109-47FE-9262-F616C681EA20}"/>
              </a:ext>
            </a:extLst>
          </p:cNvPr>
          <p:cNvPicPr>
            <a:picLocks noChangeAspect="1"/>
          </p:cNvPicPr>
          <p:nvPr/>
        </p:nvPicPr>
        <p:blipFill>
          <a:blip r:embed="rId5"/>
          <a:stretch>
            <a:fillRect/>
          </a:stretch>
        </p:blipFill>
        <p:spPr>
          <a:xfrm>
            <a:off x="2724647" y="3148360"/>
            <a:ext cx="1701887" cy="1130358"/>
          </a:xfrm>
          <a:prstGeom prst="rect">
            <a:avLst/>
          </a:prstGeom>
        </p:spPr>
      </p:pic>
      <p:pic>
        <p:nvPicPr>
          <p:cNvPr id="12" name="Picture 11">
            <a:extLst>
              <a:ext uri="{FF2B5EF4-FFF2-40B4-BE49-F238E27FC236}">
                <a16:creationId xmlns:a16="http://schemas.microsoft.com/office/drawing/2014/main" id="{75C05300-E9F8-46C1-ABE3-317BEAC78961}"/>
              </a:ext>
            </a:extLst>
          </p:cNvPr>
          <p:cNvPicPr>
            <a:picLocks noChangeAspect="1"/>
          </p:cNvPicPr>
          <p:nvPr/>
        </p:nvPicPr>
        <p:blipFill>
          <a:blip r:embed="rId6"/>
          <a:stretch>
            <a:fillRect/>
          </a:stretch>
        </p:blipFill>
        <p:spPr>
          <a:xfrm>
            <a:off x="9493207" y="2986742"/>
            <a:ext cx="1682836" cy="1143059"/>
          </a:xfrm>
          <a:prstGeom prst="rect">
            <a:avLst/>
          </a:prstGeom>
        </p:spPr>
      </p:pic>
      <p:pic>
        <p:nvPicPr>
          <p:cNvPr id="6" name="Picture 5">
            <a:extLst>
              <a:ext uri="{FF2B5EF4-FFF2-40B4-BE49-F238E27FC236}">
                <a16:creationId xmlns:a16="http://schemas.microsoft.com/office/drawing/2014/main" id="{66C49A5B-4BE6-4D50-9B86-DC7ADA0C2E57}"/>
              </a:ext>
            </a:extLst>
          </p:cNvPr>
          <p:cNvPicPr>
            <a:picLocks noChangeAspect="1"/>
          </p:cNvPicPr>
          <p:nvPr/>
        </p:nvPicPr>
        <p:blipFill>
          <a:blip r:embed="rId7"/>
          <a:stretch>
            <a:fillRect/>
          </a:stretch>
        </p:blipFill>
        <p:spPr>
          <a:xfrm>
            <a:off x="2508018" y="4920020"/>
            <a:ext cx="2469824" cy="787095"/>
          </a:xfrm>
          <a:prstGeom prst="rect">
            <a:avLst/>
          </a:prstGeom>
        </p:spPr>
      </p:pic>
      <p:pic>
        <p:nvPicPr>
          <p:cNvPr id="9" name="Picture 8">
            <a:extLst>
              <a:ext uri="{FF2B5EF4-FFF2-40B4-BE49-F238E27FC236}">
                <a16:creationId xmlns:a16="http://schemas.microsoft.com/office/drawing/2014/main" id="{CD94B7FA-1777-4D7F-A234-811FDC826EB1}"/>
              </a:ext>
            </a:extLst>
          </p:cNvPr>
          <p:cNvPicPr>
            <a:picLocks noChangeAspect="1"/>
          </p:cNvPicPr>
          <p:nvPr/>
        </p:nvPicPr>
        <p:blipFill>
          <a:blip r:embed="rId8"/>
          <a:stretch>
            <a:fillRect/>
          </a:stretch>
        </p:blipFill>
        <p:spPr>
          <a:xfrm>
            <a:off x="7334101" y="2910018"/>
            <a:ext cx="1352620" cy="800141"/>
          </a:xfrm>
          <a:prstGeom prst="rect">
            <a:avLst/>
          </a:prstGeom>
        </p:spPr>
      </p:pic>
      <p:pic>
        <p:nvPicPr>
          <p:cNvPr id="16" name="Picture 15">
            <a:extLst>
              <a:ext uri="{FF2B5EF4-FFF2-40B4-BE49-F238E27FC236}">
                <a16:creationId xmlns:a16="http://schemas.microsoft.com/office/drawing/2014/main" id="{7B5B8046-0BA6-4D55-84C3-267BC873885C}"/>
              </a:ext>
            </a:extLst>
          </p:cNvPr>
          <p:cNvPicPr>
            <a:picLocks noChangeAspect="1"/>
          </p:cNvPicPr>
          <p:nvPr/>
        </p:nvPicPr>
        <p:blipFill>
          <a:blip r:embed="rId9"/>
          <a:stretch>
            <a:fillRect/>
          </a:stretch>
        </p:blipFill>
        <p:spPr>
          <a:xfrm>
            <a:off x="9572757" y="4507285"/>
            <a:ext cx="1767368" cy="970320"/>
          </a:xfrm>
          <a:prstGeom prst="rect">
            <a:avLst/>
          </a:prstGeom>
        </p:spPr>
      </p:pic>
      <p:pic>
        <p:nvPicPr>
          <p:cNvPr id="17" name="Picture 16">
            <a:extLst>
              <a:ext uri="{FF2B5EF4-FFF2-40B4-BE49-F238E27FC236}">
                <a16:creationId xmlns:a16="http://schemas.microsoft.com/office/drawing/2014/main" id="{B0691CE3-2A33-4899-981B-22EE91C6498C}"/>
              </a:ext>
            </a:extLst>
          </p:cNvPr>
          <p:cNvPicPr>
            <a:picLocks noChangeAspect="1"/>
          </p:cNvPicPr>
          <p:nvPr/>
        </p:nvPicPr>
        <p:blipFill>
          <a:blip r:embed="rId10"/>
          <a:stretch>
            <a:fillRect/>
          </a:stretch>
        </p:blipFill>
        <p:spPr>
          <a:xfrm>
            <a:off x="7438809" y="1369802"/>
            <a:ext cx="1225613" cy="1130358"/>
          </a:xfrm>
          <a:prstGeom prst="rect">
            <a:avLst/>
          </a:prstGeom>
        </p:spPr>
      </p:pic>
      <p:sp>
        <p:nvSpPr>
          <p:cNvPr id="22" name="TextBox 21">
            <a:extLst>
              <a:ext uri="{FF2B5EF4-FFF2-40B4-BE49-F238E27FC236}">
                <a16:creationId xmlns:a16="http://schemas.microsoft.com/office/drawing/2014/main" id="{7169A60C-FCAE-4D43-AC5D-3132741904DF}"/>
              </a:ext>
            </a:extLst>
          </p:cNvPr>
          <p:cNvSpPr txBox="1"/>
          <p:nvPr/>
        </p:nvSpPr>
        <p:spPr>
          <a:xfrm>
            <a:off x="2508018" y="5844857"/>
            <a:ext cx="2387311" cy="483915"/>
          </a:xfrm>
          <a:prstGeom prst="rect">
            <a:avLst/>
          </a:prstGeom>
          <a:noFill/>
        </p:spPr>
        <p:txBody>
          <a:bodyPr wrap="square" rtlCol="0" anchor="ctr" anchorCtr="0">
            <a:spAutoFit/>
          </a:bodyPr>
          <a:lstStyle/>
          <a:p>
            <a:pPr algn="just">
              <a:lnSpc>
                <a:spcPts val="3530"/>
              </a:lnSpc>
            </a:pPr>
            <a:r>
              <a:rPr lang="en-US" sz="1600" b="1" dirty="0">
                <a:solidFill>
                  <a:schemeClr val="tx2"/>
                </a:solidFill>
                <a:latin typeface="Californian FB" panose="0207040306080B030204" pitchFamily="18" charset="0"/>
                <a:ea typeface="Open Sans Semibold" charset="0"/>
                <a:cs typeface="Open Sans Semibold" charset="0"/>
              </a:rPr>
              <a:t>Motorcycle Assembler</a:t>
            </a:r>
          </a:p>
        </p:txBody>
      </p:sp>
      <p:sp>
        <p:nvSpPr>
          <p:cNvPr id="23" name="TextBox 22">
            <a:extLst>
              <a:ext uri="{FF2B5EF4-FFF2-40B4-BE49-F238E27FC236}">
                <a16:creationId xmlns:a16="http://schemas.microsoft.com/office/drawing/2014/main" id="{7F9BDBF2-A8F0-44F3-A750-F2F63E083F8F}"/>
              </a:ext>
            </a:extLst>
          </p:cNvPr>
          <p:cNvSpPr txBox="1"/>
          <p:nvPr/>
        </p:nvSpPr>
        <p:spPr>
          <a:xfrm>
            <a:off x="6928422" y="2439411"/>
            <a:ext cx="2387311" cy="483915"/>
          </a:xfrm>
          <a:prstGeom prst="rect">
            <a:avLst/>
          </a:prstGeom>
          <a:noFill/>
        </p:spPr>
        <p:txBody>
          <a:bodyPr wrap="square" rtlCol="0" anchor="ctr" anchorCtr="0">
            <a:spAutoFit/>
          </a:bodyPr>
          <a:lstStyle/>
          <a:p>
            <a:pPr algn="just">
              <a:lnSpc>
                <a:spcPts val="3530"/>
              </a:lnSpc>
            </a:pPr>
            <a:r>
              <a:rPr lang="en-US" sz="1600" b="1" dirty="0">
                <a:solidFill>
                  <a:schemeClr val="tx2"/>
                </a:solidFill>
                <a:latin typeface="Californian FB" panose="0207040306080B030204" pitchFamily="18" charset="0"/>
                <a:ea typeface="Open Sans Semibold" charset="0"/>
                <a:cs typeface="Open Sans Semibold" charset="0"/>
              </a:rPr>
              <a:t>Motorcycle Assembler</a:t>
            </a:r>
          </a:p>
        </p:txBody>
      </p:sp>
      <p:sp>
        <p:nvSpPr>
          <p:cNvPr id="24" name="TextBox 23">
            <a:extLst>
              <a:ext uri="{FF2B5EF4-FFF2-40B4-BE49-F238E27FC236}">
                <a16:creationId xmlns:a16="http://schemas.microsoft.com/office/drawing/2014/main" id="{DFBD4422-0823-4801-BCCA-F76E0336E31F}"/>
              </a:ext>
            </a:extLst>
          </p:cNvPr>
          <p:cNvSpPr txBox="1"/>
          <p:nvPr/>
        </p:nvSpPr>
        <p:spPr>
          <a:xfrm>
            <a:off x="6979940" y="3585599"/>
            <a:ext cx="2387311" cy="932756"/>
          </a:xfrm>
          <a:prstGeom prst="rect">
            <a:avLst/>
          </a:prstGeom>
          <a:noFill/>
        </p:spPr>
        <p:txBody>
          <a:bodyPr wrap="square" rtlCol="0" anchor="ctr" anchorCtr="0">
            <a:spAutoFit/>
          </a:bodyPr>
          <a:lstStyle/>
          <a:p>
            <a:pPr>
              <a:lnSpc>
                <a:spcPts val="3530"/>
              </a:lnSpc>
            </a:pPr>
            <a:r>
              <a:rPr lang="en-US" sz="1600" b="1" dirty="0">
                <a:solidFill>
                  <a:schemeClr val="tx2"/>
                </a:solidFill>
                <a:latin typeface="Californian FB" panose="0207040306080B030204" pitchFamily="18" charset="0"/>
                <a:ea typeface="Open Sans Semibold" charset="0"/>
                <a:cs typeface="Open Sans Semibold" charset="0"/>
              </a:rPr>
              <a:t>Bajaj Motorcycle Assembler</a:t>
            </a:r>
          </a:p>
        </p:txBody>
      </p:sp>
      <p:pic>
        <p:nvPicPr>
          <p:cNvPr id="18" name="Picture 17">
            <a:extLst>
              <a:ext uri="{FF2B5EF4-FFF2-40B4-BE49-F238E27FC236}">
                <a16:creationId xmlns:a16="http://schemas.microsoft.com/office/drawing/2014/main" id="{22E501F0-E65B-4DC0-B2D2-71AC1AEC50CE}"/>
              </a:ext>
            </a:extLst>
          </p:cNvPr>
          <p:cNvPicPr>
            <a:picLocks noChangeAspect="1"/>
          </p:cNvPicPr>
          <p:nvPr/>
        </p:nvPicPr>
        <p:blipFill>
          <a:blip r:embed="rId11"/>
          <a:stretch>
            <a:fillRect/>
          </a:stretch>
        </p:blipFill>
        <p:spPr>
          <a:xfrm>
            <a:off x="7359595" y="4788323"/>
            <a:ext cx="1320868" cy="654084"/>
          </a:xfrm>
          <a:prstGeom prst="rect">
            <a:avLst/>
          </a:prstGeom>
        </p:spPr>
      </p:pic>
      <p:pic>
        <p:nvPicPr>
          <p:cNvPr id="20" name="Picture 19">
            <a:extLst>
              <a:ext uri="{FF2B5EF4-FFF2-40B4-BE49-F238E27FC236}">
                <a16:creationId xmlns:a16="http://schemas.microsoft.com/office/drawing/2014/main" id="{BA3B4FF8-2216-41BA-A2E4-91E374584652}"/>
              </a:ext>
            </a:extLst>
          </p:cNvPr>
          <p:cNvPicPr>
            <a:picLocks noChangeAspect="1"/>
          </p:cNvPicPr>
          <p:nvPr/>
        </p:nvPicPr>
        <p:blipFill>
          <a:blip r:embed="rId12"/>
          <a:stretch>
            <a:fillRect/>
          </a:stretch>
        </p:blipFill>
        <p:spPr>
          <a:xfrm>
            <a:off x="5076105" y="1461841"/>
            <a:ext cx="1916639" cy="617065"/>
          </a:xfrm>
          <a:prstGeom prst="rect">
            <a:avLst/>
          </a:prstGeom>
        </p:spPr>
      </p:pic>
      <p:pic>
        <p:nvPicPr>
          <p:cNvPr id="21" name="Picture 20">
            <a:extLst>
              <a:ext uri="{FF2B5EF4-FFF2-40B4-BE49-F238E27FC236}">
                <a16:creationId xmlns:a16="http://schemas.microsoft.com/office/drawing/2014/main" id="{83918137-042B-4915-AC6C-79BE94C3E3BC}"/>
              </a:ext>
            </a:extLst>
          </p:cNvPr>
          <p:cNvPicPr>
            <a:picLocks noChangeAspect="1"/>
          </p:cNvPicPr>
          <p:nvPr/>
        </p:nvPicPr>
        <p:blipFill>
          <a:blip r:embed="rId13"/>
          <a:stretch>
            <a:fillRect/>
          </a:stretch>
        </p:blipFill>
        <p:spPr>
          <a:xfrm>
            <a:off x="5210369" y="2632368"/>
            <a:ext cx="1358970" cy="635033"/>
          </a:xfrm>
          <a:prstGeom prst="rect">
            <a:avLst/>
          </a:prstGeom>
        </p:spPr>
      </p:pic>
      <p:sp>
        <p:nvSpPr>
          <p:cNvPr id="29" name="TextBox 28">
            <a:extLst>
              <a:ext uri="{FF2B5EF4-FFF2-40B4-BE49-F238E27FC236}">
                <a16:creationId xmlns:a16="http://schemas.microsoft.com/office/drawing/2014/main" id="{5E0FD2CA-EDEF-4362-A9D2-1CB965845157}"/>
              </a:ext>
            </a:extLst>
          </p:cNvPr>
          <p:cNvSpPr txBox="1"/>
          <p:nvPr/>
        </p:nvSpPr>
        <p:spPr>
          <a:xfrm>
            <a:off x="5066475" y="3070597"/>
            <a:ext cx="2387311" cy="483915"/>
          </a:xfrm>
          <a:prstGeom prst="rect">
            <a:avLst/>
          </a:prstGeom>
          <a:noFill/>
        </p:spPr>
        <p:txBody>
          <a:bodyPr wrap="square" rtlCol="0" anchor="ctr" anchorCtr="0">
            <a:spAutoFit/>
          </a:bodyPr>
          <a:lstStyle/>
          <a:p>
            <a:pPr algn="just">
              <a:lnSpc>
                <a:spcPts val="3530"/>
              </a:lnSpc>
            </a:pPr>
            <a:r>
              <a:rPr lang="en-US" sz="1600" b="1" dirty="0">
                <a:solidFill>
                  <a:schemeClr val="tx2"/>
                </a:solidFill>
                <a:latin typeface="Californian FB" panose="0207040306080B030204" pitchFamily="18" charset="0"/>
                <a:ea typeface="Open Sans Semibold" charset="0"/>
                <a:cs typeface="Open Sans Semibold" charset="0"/>
              </a:rPr>
              <a:t>Assembly Plant</a:t>
            </a:r>
          </a:p>
        </p:txBody>
      </p:sp>
      <p:sp>
        <p:nvSpPr>
          <p:cNvPr id="30" name="TextBox 29">
            <a:extLst>
              <a:ext uri="{FF2B5EF4-FFF2-40B4-BE49-F238E27FC236}">
                <a16:creationId xmlns:a16="http://schemas.microsoft.com/office/drawing/2014/main" id="{A311A8E3-0441-4DA7-8E3C-08CCFB316A9C}"/>
              </a:ext>
            </a:extLst>
          </p:cNvPr>
          <p:cNvSpPr txBox="1"/>
          <p:nvPr/>
        </p:nvSpPr>
        <p:spPr>
          <a:xfrm>
            <a:off x="7191759" y="5702025"/>
            <a:ext cx="2301448" cy="483915"/>
          </a:xfrm>
          <a:prstGeom prst="rect">
            <a:avLst/>
          </a:prstGeom>
          <a:noFill/>
        </p:spPr>
        <p:txBody>
          <a:bodyPr wrap="square" rtlCol="0" anchor="ctr" anchorCtr="0">
            <a:spAutoFit/>
          </a:bodyPr>
          <a:lstStyle/>
          <a:p>
            <a:pPr>
              <a:lnSpc>
                <a:spcPts val="3530"/>
              </a:lnSpc>
            </a:pPr>
            <a:r>
              <a:rPr lang="en-US" sz="1600" b="1" dirty="0">
                <a:solidFill>
                  <a:schemeClr val="tx2"/>
                </a:solidFill>
                <a:latin typeface="Californian FB" panose="0207040306080B030204" pitchFamily="18" charset="0"/>
                <a:ea typeface="Open Sans Semibold" charset="0"/>
                <a:cs typeface="Open Sans Semibold" charset="0"/>
              </a:rPr>
              <a:t>Electric Motorcycle</a:t>
            </a:r>
          </a:p>
        </p:txBody>
      </p:sp>
      <p:sp>
        <p:nvSpPr>
          <p:cNvPr id="31" name="TextBox 30">
            <a:extLst>
              <a:ext uri="{FF2B5EF4-FFF2-40B4-BE49-F238E27FC236}">
                <a16:creationId xmlns:a16="http://schemas.microsoft.com/office/drawing/2014/main" id="{369E6AA4-0323-447C-B8AB-CF5CE363FC35}"/>
              </a:ext>
            </a:extLst>
          </p:cNvPr>
          <p:cNvSpPr txBox="1"/>
          <p:nvPr/>
        </p:nvSpPr>
        <p:spPr>
          <a:xfrm>
            <a:off x="4834841" y="2106692"/>
            <a:ext cx="2387311" cy="483915"/>
          </a:xfrm>
          <a:prstGeom prst="rect">
            <a:avLst/>
          </a:prstGeom>
          <a:noFill/>
        </p:spPr>
        <p:txBody>
          <a:bodyPr wrap="square" rtlCol="0" anchor="ctr" anchorCtr="0">
            <a:spAutoFit/>
          </a:bodyPr>
          <a:lstStyle/>
          <a:p>
            <a:pPr algn="just">
              <a:lnSpc>
                <a:spcPts val="3530"/>
              </a:lnSpc>
            </a:pPr>
            <a:r>
              <a:rPr lang="en-US" sz="1600" b="1" dirty="0">
                <a:solidFill>
                  <a:schemeClr val="tx2"/>
                </a:solidFill>
                <a:latin typeface="Californian FB" panose="0207040306080B030204" pitchFamily="18" charset="0"/>
                <a:ea typeface="Open Sans Semibold" charset="0"/>
                <a:cs typeface="Open Sans Semibold" charset="0"/>
              </a:rPr>
              <a:t>Auto Engineering</a:t>
            </a:r>
          </a:p>
        </p:txBody>
      </p:sp>
      <p:pic>
        <p:nvPicPr>
          <p:cNvPr id="25" name="Picture 24">
            <a:extLst>
              <a:ext uri="{FF2B5EF4-FFF2-40B4-BE49-F238E27FC236}">
                <a16:creationId xmlns:a16="http://schemas.microsoft.com/office/drawing/2014/main" id="{1C684FB7-968E-4B34-A4C4-E6404DE2A51E}"/>
              </a:ext>
            </a:extLst>
          </p:cNvPr>
          <p:cNvPicPr>
            <a:picLocks noChangeAspect="1"/>
          </p:cNvPicPr>
          <p:nvPr/>
        </p:nvPicPr>
        <p:blipFill>
          <a:blip r:embed="rId14"/>
          <a:stretch>
            <a:fillRect/>
          </a:stretch>
        </p:blipFill>
        <p:spPr>
          <a:xfrm>
            <a:off x="5072369" y="3605153"/>
            <a:ext cx="1543129" cy="958899"/>
          </a:xfrm>
          <a:prstGeom prst="rect">
            <a:avLst/>
          </a:prstGeom>
        </p:spPr>
      </p:pic>
      <p:sp>
        <p:nvSpPr>
          <p:cNvPr id="33" name="TextBox 32">
            <a:extLst>
              <a:ext uri="{FF2B5EF4-FFF2-40B4-BE49-F238E27FC236}">
                <a16:creationId xmlns:a16="http://schemas.microsoft.com/office/drawing/2014/main" id="{308AA54F-9B79-4A65-B66D-E0223401B0CE}"/>
              </a:ext>
            </a:extLst>
          </p:cNvPr>
          <p:cNvSpPr txBox="1"/>
          <p:nvPr/>
        </p:nvSpPr>
        <p:spPr>
          <a:xfrm>
            <a:off x="5112709" y="4529205"/>
            <a:ext cx="2387311" cy="483915"/>
          </a:xfrm>
          <a:prstGeom prst="rect">
            <a:avLst/>
          </a:prstGeom>
          <a:noFill/>
        </p:spPr>
        <p:txBody>
          <a:bodyPr wrap="square" rtlCol="0" anchor="ctr" anchorCtr="0">
            <a:spAutoFit/>
          </a:bodyPr>
          <a:lstStyle/>
          <a:p>
            <a:pPr algn="just">
              <a:lnSpc>
                <a:spcPts val="3530"/>
              </a:lnSpc>
            </a:pPr>
            <a:r>
              <a:rPr lang="en-US" sz="1600" b="1" dirty="0">
                <a:solidFill>
                  <a:schemeClr val="tx2"/>
                </a:solidFill>
                <a:latin typeface="Californian FB" panose="0207040306080B030204" pitchFamily="18" charset="0"/>
                <a:ea typeface="Open Sans Semibold" charset="0"/>
                <a:cs typeface="Open Sans Semibold" charset="0"/>
              </a:rPr>
              <a:t>Agriculture</a:t>
            </a:r>
          </a:p>
        </p:txBody>
      </p:sp>
      <p:pic>
        <p:nvPicPr>
          <p:cNvPr id="26" name="Picture 25">
            <a:extLst>
              <a:ext uri="{FF2B5EF4-FFF2-40B4-BE49-F238E27FC236}">
                <a16:creationId xmlns:a16="http://schemas.microsoft.com/office/drawing/2014/main" id="{73861C6D-F528-42FD-8A07-BBB3D8F0241D}"/>
              </a:ext>
            </a:extLst>
          </p:cNvPr>
          <p:cNvPicPr>
            <a:picLocks noChangeAspect="1"/>
          </p:cNvPicPr>
          <p:nvPr/>
        </p:nvPicPr>
        <p:blipFill>
          <a:blip r:embed="rId15"/>
          <a:stretch>
            <a:fillRect/>
          </a:stretch>
        </p:blipFill>
        <p:spPr>
          <a:xfrm>
            <a:off x="4941781" y="5104318"/>
            <a:ext cx="2197213" cy="762039"/>
          </a:xfrm>
          <a:prstGeom prst="rect">
            <a:avLst/>
          </a:prstGeom>
        </p:spPr>
      </p:pic>
      <p:sp>
        <p:nvSpPr>
          <p:cNvPr id="35" name="TextBox 34">
            <a:extLst>
              <a:ext uri="{FF2B5EF4-FFF2-40B4-BE49-F238E27FC236}">
                <a16:creationId xmlns:a16="http://schemas.microsoft.com/office/drawing/2014/main" id="{14256C21-6C84-4661-9B8E-C663C49DE523}"/>
              </a:ext>
            </a:extLst>
          </p:cNvPr>
          <p:cNvSpPr txBox="1"/>
          <p:nvPr/>
        </p:nvSpPr>
        <p:spPr>
          <a:xfrm>
            <a:off x="4902344" y="5882951"/>
            <a:ext cx="2387311" cy="483915"/>
          </a:xfrm>
          <a:prstGeom prst="rect">
            <a:avLst/>
          </a:prstGeom>
          <a:noFill/>
        </p:spPr>
        <p:txBody>
          <a:bodyPr wrap="square" rtlCol="0" anchor="ctr" anchorCtr="0">
            <a:spAutoFit/>
          </a:bodyPr>
          <a:lstStyle/>
          <a:p>
            <a:pPr algn="just">
              <a:lnSpc>
                <a:spcPts val="3530"/>
              </a:lnSpc>
            </a:pPr>
            <a:r>
              <a:rPr lang="en-US" sz="1600" b="1" dirty="0">
                <a:solidFill>
                  <a:schemeClr val="tx2"/>
                </a:solidFill>
                <a:latin typeface="Californian FB" panose="0207040306080B030204" pitchFamily="18" charset="0"/>
                <a:ea typeface="Open Sans Semibold" charset="0"/>
                <a:cs typeface="Open Sans Semibold" charset="0"/>
              </a:rPr>
              <a:t>Logistics</a:t>
            </a:r>
          </a:p>
        </p:txBody>
      </p:sp>
      <p:sp>
        <p:nvSpPr>
          <p:cNvPr id="37" name="TextBox 36">
            <a:extLst>
              <a:ext uri="{FF2B5EF4-FFF2-40B4-BE49-F238E27FC236}">
                <a16:creationId xmlns:a16="http://schemas.microsoft.com/office/drawing/2014/main" id="{337F0FD3-0A4D-48E4-AE8E-414FD26864B7}"/>
              </a:ext>
            </a:extLst>
          </p:cNvPr>
          <p:cNvSpPr txBox="1"/>
          <p:nvPr/>
        </p:nvSpPr>
        <p:spPr>
          <a:xfrm>
            <a:off x="9683982" y="5702025"/>
            <a:ext cx="2387311" cy="483915"/>
          </a:xfrm>
          <a:prstGeom prst="rect">
            <a:avLst/>
          </a:prstGeom>
          <a:noFill/>
        </p:spPr>
        <p:txBody>
          <a:bodyPr wrap="square" rtlCol="0" anchor="ctr" anchorCtr="0">
            <a:spAutoFit/>
          </a:bodyPr>
          <a:lstStyle/>
          <a:p>
            <a:pPr>
              <a:lnSpc>
                <a:spcPts val="3530"/>
              </a:lnSpc>
            </a:pPr>
            <a:r>
              <a:rPr lang="en-US" sz="1600" b="1" dirty="0">
                <a:solidFill>
                  <a:schemeClr val="tx2"/>
                </a:solidFill>
                <a:latin typeface="Californian FB" panose="0207040306080B030204" pitchFamily="18" charset="0"/>
                <a:ea typeface="Open Sans Semibold" charset="0"/>
                <a:cs typeface="Open Sans Semibold" charset="0"/>
              </a:rPr>
              <a:t>TVS Motorcycle</a:t>
            </a:r>
          </a:p>
        </p:txBody>
      </p:sp>
      <p:pic>
        <p:nvPicPr>
          <p:cNvPr id="15" name="Picture 14">
            <a:extLst>
              <a:ext uri="{FF2B5EF4-FFF2-40B4-BE49-F238E27FC236}">
                <a16:creationId xmlns:a16="http://schemas.microsoft.com/office/drawing/2014/main" id="{F5CA23DC-F539-46C8-9FBD-01192A9636E1}"/>
              </a:ext>
            </a:extLst>
          </p:cNvPr>
          <p:cNvPicPr>
            <a:picLocks noChangeAspect="1"/>
          </p:cNvPicPr>
          <p:nvPr/>
        </p:nvPicPr>
        <p:blipFill>
          <a:blip r:embed="rId16"/>
          <a:stretch>
            <a:fillRect/>
          </a:stretch>
        </p:blipFill>
        <p:spPr>
          <a:xfrm>
            <a:off x="427246" y="5125104"/>
            <a:ext cx="2023602" cy="652775"/>
          </a:xfrm>
          <a:prstGeom prst="rect">
            <a:avLst/>
          </a:prstGeom>
        </p:spPr>
      </p:pic>
      <p:pic>
        <p:nvPicPr>
          <p:cNvPr id="19" name="Picture 18">
            <a:extLst>
              <a:ext uri="{FF2B5EF4-FFF2-40B4-BE49-F238E27FC236}">
                <a16:creationId xmlns:a16="http://schemas.microsoft.com/office/drawing/2014/main" id="{56B405FA-25CF-4E29-8A3C-489A76E08F1F}"/>
              </a:ext>
            </a:extLst>
          </p:cNvPr>
          <p:cNvPicPr>
            <a:picLocks noChangeAspect="1"/>
          </p:cNvPicPr>
          <p:nvPr/>
        </p:nvPicPr>
        <p:blipFill>
          <a:blip r:embed="rId17"/>
          <a:stretch>
            <a:fillRect/>
          </a:stretch>
        </p:blipFill>
        <p:spPr>
          <a:xfrm>
            <a:off x="791315" y="1415980"/>
            <a:ext cx="885476" cy="916729"/>
          </a:xfrm>
          <a:prstGeom prst="rect">
            <a:avLst/>
          </a:prstGeom>
        </p:spPr>
      </p:pic>
      <p:sp>
        <p:nvSpPr>
          <p:cNvPr id="36" name="TextBox 35">
            <a:extLst>
              <a:ext uri="{FF2B5EF4-FFF2-40B4-BE49-F238E27FC236}">
                <a16:creationId xmlns:a16="http://schemas.microsoft.com/office/drawing/2014/main" id="{97B5D205-08DA-4F60-AB71-BBD055575928}"/>
              </a:ext>
            </a:extLst>
          </p:cNvPr>
          <p:cNvSpPr txBox="1"/>
          <p:nvPr/>
        </p:nvSpPr>
        <p:spPr>
          <a:xfrm>
            <a:off x="526067" y="5803484"/>
            <a:ext cx="2301448" cy="483915"/>
          </a:xfrm>
          <a:prstGeom prst="rect">
            <a:avLst/>
          </a:prstGeom>
          <a:noFill/>
        </p:spPr>
        <p:txBody>
          <a:bodyPr wrap="square" rtlCol="0" anchor="ctr" anchorCtr="0">
            <a:spAutoFit/>
          </a:bodyPr>
          <a:lstStyle/>
          <a:p>
            <a:pPr>
              <a:lnSpc>
                <a:spcPts val="3530"/>
              </a:lnSpc>
            </a:pPr>
            <a:r>
              <a:rPr lang="en-US" sz="1600" b="1" dirty="0">
                <a:solidFill>
                  <a:schemeClr val="tx2"/>
                </a:solidFill>
                <a:latin typeface="Californian FB" panose="0207040306080B030204" pitchFamily="18" charset="0"/>
                <a:ea typeface="Open Sans Semibold" charset="0"/>
                <a:cs typeface="Open Sans Semibold" charset="0"/>
              </a:rPr>
              <a:t>Electric Motorcycle</a:t>
            </a:r>
          </a:p>
        </p:txBody>
      </p:sp>
    </p:spTree>
    <p:extLst>
      <p:ext uri="{BB962C8B-B14F-4D97-AF65-F5344CB8AC3E}">
        <p14:creationId xmlns:p14="http://schemas.microsoft.com/office/powerpoint/2010/main" val="111034717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412">
            <a:extLst>
              <a:ext uri="{FF2B5EF4-FFF2-40B4-BE49-F238E27FC236}">
                <a16:creationId xmlns:a16="http://schemas.microsoft.com/office/drawing/2014/main" id="{37F3A020-BD02-A049-9DB8-84F58626F52B}"/>
              </a:ext>
            </a:extLst>
          </p:cNvPr>
          <p:cNvSpPr>
            <a:spLocks noChangeArrowheads="1"/>
          </p:cNvSpPr>
          <p:nvPr/>
        </p:nvSpPr>
        <p:spPr bwMode="auto">
          <a:xfrm>
            <a:off x="949485" y="1927549"/>
            <a:ext cx="339176" cy="338218"/>
          </a:xfrm>
          <a:custGeom>
            <a:avLst/>
            <a:gdLst>
              <a:gd name="T0" fmla="*/ 515659 w 309203"/>
              <a:gd name="T1" fmla="*/ 253556 h 309203"/>
              <a:gd name="T2" fmla="*/ 207883 w 309203"/>
              <a:gd name="T3" fmla="*/ 473231 h 309203"/>
              <a:gd name="T4" fmla="*/ 356532 w 309203"/>
              <a:gd name="T5" fmla="*/ 545804 h 309203"/>
              <a:gd name="T6" fmla="*/ 545784 w 309203"/>
              <a:gd name="T7" fmla="*/ 356200 h 309203"/>
              <a:gd name="T8" fmla="*/ 515659 w 309203"/>
              <a:gd name="T9" fmla="*/ 253556 h 309203"/>
              <a:gd name="T10" fmla="*/ 354949 w 309203"/>
              <a:gd name="T11" fmla="*/ 202266 h 309203"/>
              <a:gd name="T12" fmla="*/ 363431 w 309203"/>
              <a:gd name="T13" fmla="*/ 210797 h 309203"/>
              <a:gd name="T14" fmla="*/ 354949 w 309203"/>
              <a:gd name="T15" fmla="*/ 219329 h 309203"/>
              <a:gd name="T16" fmla="*/ 326240 w 309203"/>
              <a:gd name="T17" fmla="*/ 221956 h 309203"/>
              <a:gd name="T18" fmla="*/ 218581 w 309203"/>
              <a:gd name="T19" fmla="*/ 355832 h 309203"/>
              <a:gd name="T20" fmla="*/ 221843 w 309203"/>
              <a:gd name="T21" fmla="*/ 384707 h 309203"/>
              <a:gd name="T22" fmla="*/ 215320 w 309203"/>
              <a:gd name="T23" fmla="*/ 394551 h 309203"/>
              <a:gd name="T24" fmla="*/ 213360 w 309203"/>
              <a:gd name="T25" fmla="*/ 395207 h 309203"/>
              <a:gd name="T26" fmla="*/ 205532 w 309203"/>
              <a:gd name="T27" fmla="*/ 387987 h 309203"/>
              <a:gd name="T28" fmla="*/ 202268 w 309203"/>
              <a:gd name="T29" fmla="*/ 355832 h 309203"/>
              <a:gd name="T30" fmla="*/ 322979 w 309203"/>
              <a:gd name="T31" fmla="*/ 205547 h 309203"/>
              <a:gd name="T32" fmla="*/ 354949 w 309203"/>
              <a:gd name="T33" fmla="*/ 202266 h 309203"/>
              <a:gd name="T34" fmla="*/ 356532 w 309203"/>
              <a:gd name="T35" fmla="*/ 167254 h 309203"/>
              <a:gd name="T36" fmla="*/ 167282 w 309203"/>
              <a:gd name="T37" fmla="*/ 356200 h 309203"/>
              <a:gd name="T38" fmla="*/ 197403 w 309203"/>
              <a:gd name="T39" fmla="*/ 459501 h 309203"/>
              <a:gd name="T40" fmla="*/ 505838 w 309203"/>
              <a:gd name="T41" fmla="*/ 239825 h 309203"/>
              <a:gd name="T42" fmla="*/ 356532 w 309203"/>
              <a:gd name="T43" fmla="*/ 167254 h 309203"/>
              <a:gd name="T44" fmla="*/ 356532 w 309203"/>
              <a:gd name="T45" fmla="*/ 150255 h 309203"/>
              <a:gd name="T46" fmla="*/ 524172 w 309203"/>
              <a:gd name="T47" fmla="*/ 235903 h 309203"/>
              <a:gd name="T48" fmla="*/ 524172 w 309203"/>
              <a:gd name="T49" fmla="*/ 237208 h 309203"/>
              <a:gd name="T50" fmla="*/ 524828 w 309203"/>
              <a:gd name="T51" fmla="*/ 237208 h 309203"/>
              <a:gd name="T52" fmla="*/ 562806 w 309203"/>
              <a:gd name="T53" fmla="*/ 356200 h 309203"/>
              <a:gd name="T54" fmla="*/ 356532 w 309203"/>
              <a:gd name="T55" fmla="*/ 562801 h 309203"/>
              <a:gd name="T56" fmla="*/ 188892 w 309203"/>
              <a:gd name="T57" fmla="*/ 476500 h 309203"/>
              <a:gd name="T58" fmla="*/ 188237 w 309203"/>
              <a:gd name="T59" fmla="*/ 476500 h 309203"/>
              <a:gd name="T60" fmla="*/ 188237 w 309203"/>
              <a:gd name="T61" fmla="*/ 475848 h 309203"/>
              <a:gd name="T62" fmla="*/ 150256 w 309203"/>
              <a:gd name="T63" fmla="*/ 356200 h 309203"/>
              <a:gd name="T64" fmla="*/ 356532 w 309203"/>
              <a:gd name="T65" fmla="*/ 150255 h 309203"/>
              <a:gd name="T66" fmla="*/ 105135 w 309203"/>
              <a:gd name="T67" fmla="*/ 56205 h 309203"/>
              <a:gd name="T68" fmla="*/ 116474 w 309203"/>
              <a:gd name="T69" fmla="*/ 61421 h 309203"/>
              <a:gd name="T70" fmla="*/ 111136 w 309203"/>
              <a:gd name="T71" fmla="*/ 72507 h 309203"/>
              <a:gd name="T72" fmla="*/ 66462 w 309203"/>
              <a:gd name="T73" fmla="*/ 135768 h 309203"/>
              <a:gd name="T74" fmla="*/ 66462 w 309203"/>
              <a:gd name="T75" fmla="*/ 232939 h 309203"/>
              <a:gd name="T76" fmla="*/ 57791 w 309203"/>
              <a:gd name="T77" fmla="*/ 242068 h 309203"/>
              <a:gd name="T78" fmla="*/ 49122 w 309203"/>
              <a:gd name="T79" fmla="*/ 232939 h 309203"/>
              <a:gd name="T80" fmla="*/ 49122 w 309203"/>
              <a:gd name="T81" fmla="*/ 135768 h 309203"/>
              <a:gd name="T82" fmla="*/ 105135 w 309203"/>
              <a:gd name="T83" fmla="*/ 56205 h 309203"/>
              <a:gd name="T84" fmla="*/ 137254 w 309203"/>
              <a:gd name="T85" fmla="*/ 0 h 309203"/>
              <a:gd name="T86" fmla="*/ 273850 w 309203"/>
              <a:gd name="T87" fmla="*/ 136120 h 309203"/>
              <a:gd name="T88" fmla="*/ 265315 w 309203"/>
              <a:gd name="T89" fmla="*/ 144626 h 309203"/>
              <a:gd name="T90" fmla="*/ 257435 w 309203"/>
              <a:gd name="T91" fmla="*/ 136120 h 309203"/>
              <a:gd name="T92" fmla="*/ 137254 w 309203"/>
              <a:gd name="T93" fmla="*/ 17015 h 309203"/>
              <a:gd name="T94" fmla="*/ 17729 w 309203"/>
              <a:gd name="T95" fmla="*/ 136120 h 309203"/>
              <a:gd name="T96" fmla="*/ 17729 w 309203"/>
              <a:gd name="T97" fmla="*/ 272892 h 309203"/>
              <a:gd name="T98" fmla="*/ 128715 w 309203"/>
              <a:gd name="T99" fmla="*/ 272892 h 309203"/>
              <a:gd name="T100" fmla="*/ 137254 w 309203"/>
              <a:gd name="T101" fmla="*/ 281400 h 309203"/>
              <a:gd name="T102" fmla="*/ 128715 w 309203"/>
              <a:gd name="T103" fmla="*/ 289907 h 309203"/>
              <a:gd name="T104" fmla="*/ 17729 w 309203"/>
              <a:gd name="T105" fmla="*/ 289907 h 309203"/>
              <a:gd name="T106" fmla="*/ 17729 w 309203"/>
              <a:gd name="T107" fmla="*/ 426027 h 309203"/>
              <a:gd name="T108" fmla="*/ 137254 w 309203"/>
              <a:gd name="T109" fmla="*/ 545787 h 309203"/>
              <a:gd name="T110" fmla="*/ 196359 w 309203"/>
              <a:gd name="T111" fmla="*/ 530081 h 309203"/>
              <a:gd name="T112" fmla="*/ 208179 w 309203"/>
              <a:gd name="T113" fmla="*/ 533352 h 309203"/>
              <a:gd name="T114" fmla="*/ 204896 w 309203"/>
              <a:gd name="T115" fmla="*/ 545132 h 309203"/>
              <a:gd name="T116" fmla="*/ 137254 w 309203"/>
              <a:gd name="T117" fmla="*/ 562801 h 309203"/>
              <a:gd name="T118" fmla="*/ 0 w 309203"/>
              <a:gd name="T119" fmla="*/ 426027 h 309203"/>
              <a:gd name="T120" fmla="*/ 0 w 309203"/>
              <a:gd name="T121" fmla="*/ 136120 h 309203"/>
              <a:gd name="T122" fmla="*/ 137254 w 309203"/>
              <a:gd name="T123" fmla="*/ 0 h 30920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9203" h="309203">
                <a:moveTo>
                  <a:pt x="283300" y="139303"/>
                </a:moveTo>
                <a:lnTo>
                  <a:pt x="114210" y="259993"/>
                </a:lnTo>
                <a:cubicBezTo>
                  <a:pt x="133277" y="284059"/>
                  <a:pt x="162778" y="299864"/>
                  <a:pt x="195877" y="299864"/>
                </a:cubicBezTo>
                <a:cubicBezTo>
                  <a:pt x="253440" y="299864"/>
                  <a:pt x="299850" y="253168"/>
                  <a:pt x="299850" y="195697"/>
                </a:cubicBezTo>
                <a:cubicBezTo>
                  <a:pt x="299850" y="175223"/>
                  <a:pt x="293733" y="155826"/>
                  <a:pt x="283300" y="139303"/>
                </a:cubicBezTo>
                <a:close/>
                <a:moveTo>
                  <a:pt x="195007" y="111125"/>
                </a:moveTo>
                <a:cubicBezTo>
                  <a:pt x="197874" y="111125"/>
                  <a:pt x="199667" y="113288"/>
                  <a:pt x="199667" y="115812"/>
                </a:cubicBezTo>
                <a:cubicBezTo>
                  <a:pt x="199667" y="118336"/>
                  <a:pt x="197874" y="120499"/>
                  <a:pt x="195007" y="120499"/>
                </a:cubicBezTo>
                <a:cubicBezTo>
                  <a:pt x="189630" y="120499"/>
                  <a:pt x="184611" y="120860"/>
                  <a:pt x="179234" y="121942"/>
                </a:cubicBezTo>
                <a:cubicBezTo>
                  <a:pt x="145180" y="129513"/>
                  <a:pt x="120087" y="160520"/>
                  <a:pt x="120087" y="195494"/>
                </a:cubicBezTo>
                <a:cubicBezTo>
                  <a:pt x="120087" y="200902"/>
                  <a:pt x="120804" y="206310"/>
                  <a:pt x="121879" y="211358"/>
                </a:cubicBezTo>
                <a:cubicBezTo>
                  <a:pt x="122238" y="213882"/>
                  <a:pt x="120804" y="216405"/>
                  <a:pt x="118295" y="216766"/>
                </a:cubicBezTo>
                <a:cubicBezTo>
                  <a:pt x="117936" y="217127"/>
                  <a:pt x="117578" y="217127"/>
                  <a:pt x="117219" y="217127"/>
                </a:cubicBezTo>
                <a:cubicBezTo>
                  <a:pt x="115068" y="217127"/>
                  <a:pt x="113276" y="215324"/>
                  <a:pt x="112918" y="213160"/>
                </a:cubicBezTo>
                <a:cubicBezTo>
                  <a:pt x="111484" y="207392"/>
                  <a:pt x="111125" y="201623"/>
                  <a:pt x="111125" y="195494"/>
                </a:cubicBezTo>
                <a:cubicBezTo>
                  <a:pt x="111125" y="156194"/>
                  <a:pt x="139086" y="121220"/>
                  <a:pt x="177442" y="112928"/>
                </a:cubicBezTo>
                <a:cubicBezTo>
                  <a:pt x="183177" y="111846"/>
                  <a:pt x="188913" y="111125"/>
                  <a:pt x="195007" y="111125"/>
                </a:cubicBezTo>
                <a:close/>
                <a:moveTo>
                  <a:pt x="195877" y="91889"/>
                </a:moveTo>
                <a:cubicBezTo>
                  <a:pt x="138674" y="91889"/>
                  <a:pt x="91904" y="138585"/>
                  <a:pt x="91904" y="195697"/>
                </a:cubicBezTo>
                <a:cubicBezTo>
                  <a:pt x="91904" y="216530"/>
                  <a:pt x="98020" y="236286"/>
                  <a:pt x="108453" y="252450"/>
                </a:cubicBezTo>
                <a:lnTo>
                  <a:pt x="277904" y="131760"/>
                </a:lnTo>
                <a:cubicBezTo>
                  <a:pt x="258836" y="107694"/>
                  <a:pt x="228975" y="91889"/>
                  <a:pt x="195877" y="91889"/>
                </a:cubicBezTo>
                <a:close/>
                <a:moveTo>
                  <a:pt x="195877" y="82550"/>
                </a:moveTo>
                <a:cubicBezTo>
                  <a:pt x="234012" y="82550"/>
                  <a:pt x="267470" y="101228"/>
                  <a:pt x="287977" y="129605"/>
                </a:cubicBezTo>
                <a:cubicBezTo>
                  <a:pt x="287977" y="129964"/>
                  <a:pt x="287977" y="129964"/>
                  <a:pt x="287977" y="130323"/>
                </a:cubicBezTo>
                <a:cubicBezTo>
                  <a:pt x="288337" y="130323"/>
                  <a:pt x="288337" y="130323"/>
                  <a:pt x="288337" y="130323"/>
                </a:cubicBezTo>
                <a:cubicBezTo>
                  <a:pt x="301648" y="149001"/>
                  <a:pt x="309203" y="171631"/>
                  <a:pt x="309203" y="195697"/>
                </a:cubicBezTo>
                <a:cubicBezTo>
                  <a:pt x="309203" y="258197"/>
                  <a:pt x="258476" y="309203"/>
                  <a:pt x="195877" y="309203"/>
                </a:cubicBezTo>
                <a:cubicBezTo>
                  <a:pt x="158101" y="309203"/>
                  <a:pt x="124283" y="290525"/>
                  <a:pt x="103776" y="261789"/>
                </a:cubicBezTo>
                <a:lnTo>
                  <a:pt x="103416" y="261789"/>
                </a:lnTo>
                <a:lnTo>
                  <a:pt x="103416" y="261430"/>
                </a:lnTo>
                <a:cubicBezTo>
                  <a:pt x="90105" y="242752"/>
                  <a:pt x="82550" y="220122"/>
                  <a:pt x="82550" y="195697"/>
                </a:cubicBezTo>
                <a:cubicBezTo>
                  <a:pt x="82550" y="133197"/>
                  <a:pt x="133277" y="82550"/>
                  <a:pt x="195877" y="82550"/>
                </a:cubicBezTo>
                <a:close/>
                <a:moveTo>
                  <a:pt x="57761" y="30879"/>
                </a:moveTo>
                <a:cubicBezTo>
                  <a:pt x="60325" y="30162"/>
                  <a:pt x="63256" y="31595"/>
                  <a:pt x="63989" y="33745"/>
                </a:cubicBezTo>
                <a:cubicBezTo>
                  <a:pt x="64721" y="36253"/>
                  <a:pt x="63622" y="39119"/>
                  <a:pt x="61058" y="39836"/>
                </a:cubicBezTo>
                <a:cubicBezTo>
                  <a:pt x="46404" y="45210"/>
                  <a:pt x="36513" y="59184"/>
                  <a:pt x="36513" y="74590"/>
                </a:cubicBezTo>
                <a:lnTo>
                  <a:pt x="36513" y="127976"/>
                </a:lnTo>
                <a:cubicBezTo>
                  <a:pt x="36513" y="130842"/>
                  <a:pt x="34315" y="132992"/>
                  <a:pt x="31750" y="132992"/>
                </a:cubicBezTo>
                <a:cubicBezTo>
                  <a:pt x="28819" y="132992"/>
                  <a:pt x="26988" y="130842"/>
                  <a:pt x="26988" y="127976"/>
                </a:cubicBezTo>
                <a:lnTo>
                  <a:pt x="26988" y="74590"/>
                </a:lnTo>
                <a:cubicBezTo>
                  <a:pt x="26988" y="55242"/>
                  <a:pt x="39444" y="38044"/>
                  <a:pt x="57761" y="30879"/>
                </a:cubicBezTo>
                <a:close/>
                <a:moveTo>
                  <a:pt x="75406" y="0"/>
                </a:moveTo>
                <a:cubicBezTo>
                  <a:pt x="116898" y="0"/>
                  <a:pt x="150452" y="33437"/>
                  <a:pt x="150452" y="74784"/>
                </a:cubicBezTo>
                <a:cubicBezTo>
                  <a:pt x="150452" y="77301"/>
                  <a:pt x="148648" y="79458"/>
                  <a:pt x="145762" y="79458"/>
                </a:cubicBezTo>
                <a:cubicBezTo>
                  <a:pt x="143237" y="79458"/>
                  <a:pt x="141433" y="77301"/>
                  <a:pt x="141433" y="74784"/>
                </a:cubicBezTo>
                <a:cubicBezTo>
                  <a:pt x="141433" y="38830"/>
                  <a:pt x="111486" y="9348"/>
                  <a:pt x="75406" y="9348"/>
                </a:cubicBezTo>
                <a:cubicBezTo>
                  <a:pt x="39327" y="9348"/>
                  <a:pt x="9741" y="38830"/>
                  <a:pt x="9741" y="74784"/>
                </a:cubicBezTo>
                <a:lnTo>
                  <a:pt x="9741" y="149927"/>
                </a:lnTo>
                <a:lnTo>
                  <a:pt x="70716" y="149927"/>
                </a:lnTo>
                <a:cubicBezTo>
                  <a:pt x="73241" y="149927"/>
                  <a:pt x="75406" y="152085"/>
                  <a:pt x="75406" y="154601"/>
                </a:cubicBezTo>
                <a:cubicBezTo>
                  <a:pt x="75406" y="157118"/>
                  <a:pt x="73241" y="159275"/>
                  <a:pt x="70716" y="159275"/>
                </a:cubicBezTo>
                <a:lnTo>
                  <a:pt x="9741" y="159275"/>
                </a:lnTo>
                <a:lnTo>
                  <a:pt x="9741" y="234059"/>
                </a:lnTo>
                <a:cubicBezTo>
                  <a:pt x="9741" y="270372"/>
                  <a:pt x="39327" y="299855"/>
                  <a:pt x="75406" y="299855"/>
                </a:cubicBezTo>
                <a:cubicBezTo>
                  <a:pt x="86952" y="299855"/>
                  <a:pt x="98136" y="296978"/>
                  <a:pt x="107878" y="291226"/>
                </a:cubicBezTo>
                <a:cubicBezTo>
                  <a:pt x="110043" y="289788"/>
                  <a:pt x="112930" y="290866"/>
                  <a:pt x="114373" y="293023"/>
                </a:cubicBezTo>
                <a:cubicBezTo>
                  <a:pt x="115816" y="295181"/>
                  <a:pt x="114734" y="298057"/>
                  <a:pt x="112569" y="299495"/>
                </a:cubicBezTo>
                <a:cubicBezTo>
                  <a:pt x="101384" y="305607"/>
                  <a:pt x="88395" y="309203"/>
                  <a:pt x="75406" y="309203"/>
                </a:cubicBezTo>
                <a:cubicBezTo>
                  <a:pt x="33915" y="309203"/>
                  <a:pt x="0" y="275766"/>
                  <a:pt x="0" y="234059"/>
                </a:cubicBezTo>
                <a:lnTo>
                  <a:pt x="0" y="74784"/>
                </a:lnTo>
                <a:cubicBezTo>
                  <a:pt x="0" y="33437"/>
                  <a:pt x="33915" y="0"/>
                  <a:pt x="75406" y="0"/>
                </a:cubicBezTo>
                <a:close/>
              </a:path>
            </a:pathLst>
          </a:custGeom>
          <a:solidFill>
            <a:schemeClr val="bg1"/>
          </a:solidFill>
          <a:ln>
            <a:noFill/>
          </a:ln>
          <a:effectLst/>
        </p:spPr>
        <p:txBody>
          <a:bodyPr anchor="ctr"/>
          <a:lstStyle/>
          <a:p>
            <a:endParaRPr lang="en-GB" sz="900" dirty="0">
              <a:latin typeface="Californian FB" panose="0207040306080B030204" pitchFamily="18" charset="0"/>
            </a:endParaRPr>
          </a:p>
        </p:txBody>
      </p:sp>
      <p:sp>
        <p:nvSpPr>
          <p:cNvPr id="28" name="Freeform 415">
            <a:extLst>
              <a:ext uri="{FF2B5EF4-FFF2-40B4-BE49-F238E27FC236}">
                <a16:creationId xmlns:a16="http://schemas.microsoft.com/office/drawing/2014/main" id="{5368C901-0300-CC42-A4A6-0B3878EB4294}"/>
              </a:ext>
            </a:extLst>
          </p:cNvPr>
          <p:cNvSpPr>
            <a:spLocks noChangeArrowheads="1"/>
          </p:cNvSpPr>
          <p:nvPr/>
        </p:nvSpPr>
        <p:spPr bwMode="auto">
          <a:xfrm>
            <a:off x="943059" y="3481571"/>
            <a:ext cx="339176" cy="341092"/>
          </a:xfrm>
          <a:custGeom>
            <a:avLst/>
            <a:gdLst>
              <a:gd name="T0" fmla="*/ 25025 w 310041"/>
              <a:gd name="T1" fmla="*/ 539451 h 310789"/>
              <a:gd name="T2" fmla="*/ 45173 w 310041"/>
              <a:gd name="T3" fmla="*/ 479761 h 310789"/>
              <a:gd name="T4" fmla="*/ 285068 w 310041"/>
              <a:gd name="T5" fmla="*/ 282845 h 310789"/>
              <a:gd name="T6" fmla="*/ 270397 w 310041"/>
              <a:gd name="T7" fmla="*/ 289028 h 310789"/>
              <a:gd name="T8" fmla="*/ 551509 w 310041"/>
              <a:gd name="T9" fmla="*/ 253982 h 310789"/>
              <a:gd name="T10" fmla="*/ 280377 w 310041"/>
              <a:gd name="T11" fmla="*/ 562151 h 310789"/>
              <a:gd name="T12" fmla="*/ 183265 w 310041"/>
              <a:gd name="T13" fmla="*/ 526968 h 310789"/>
              <a:gd name="T14" fmla="*/ 543035 w 310041"/>
              <a:gd name="T15" fmla="*/ 263104 h 310789"/>
              <a:gd name="T16" fmla="*/ 319005 w 310041"/>
              <a:gd name="T17" fmla="*/ 245921 h 310789"/>
              <a:gd name="T18" fmla="*/ 306279 w 310041"/>
              <a:gd name="T19" fmla="*/ 259158 h 310789"/>
              <a:gd name="T20" fmla="*/ 348540 w 310041"/>
              <a:gd name="T21" fmla="*/ 210897 h 310789"/>
              <a:gd name="T22" fmla="*/ 342799 w 310041"/>
              <a:gd name="T23" fmla="*/ 224502 h 310789"/>
              <a:gd name="T24" fmla="*/ 337058 w 310041"/>
              <a:gd name="T25" fmla="*/ 210897 h 310789"/>
              <a:gd name="T26" fmla="*/ 247721 w 310041"/>
              <a:gd name="T27" fmla="*/ 272401 h 310789"/>
              <a:gd name="T28" fmla="*/ 265429 w 310041"/>
              <a:gd name="T29" fmla="*/ 314602 h 310789"/>
              <a:gd name="T30" fmla="*/ 374298 w 310041"/>
              <a:gd name="T31" fmla="*/ 205144 h 310789"/>
              <a:gd name="T32" fmla="*/ 344211 w 310041"/>
              <a:gd name="T33" fmla="*/ 165086 h 310789"/>
              <a:gd name="T34" fmla="*/ 386758 w 310041"/>
              <a:gd name="T35" fmla="*/ 242070 h 310789"/>
              <a:gd name="T36" fmla="*/ 253623 w 310041"/>
              <a:gd name="T37" fmla="*/ 327131 h 310789"/>
              <a:gd name="T38" fmla="*/ 235259 w 310041"/>
              <a:gd name="T39" fmla="*/ 259873 h 310789"/>
              <a:gd name="T40" fmla="*/ 470338 w 310041"/>
              <a:gd name="T41" fmla="*/ 78247 h 310789"/>
              <a:gd name="T42" fmla="*/ 459247 w 310041"/>
              <a:gd name="T43" fmla="*/ 112240 h 310789"/>
              <a:gd name="T44" fmla="*/ 447503 w 310041"/>
              <a:gd name="T45" fmla="*/ 100694 h 310789"/>
              <a:gd name="T46" fmla="*/ 445853 w 310041"/>
              <a:gd name="T47" fmla="*/ 74261 h 310789"/>
              <a:gd name="T48" fmla="*/ 424522 w 310041"/>
              <a:gd name="T49" fmla="*/ 135350 h 310789"/>
              <a:gd name="T50" fmla="*/ 484635 w 310041"/>
              <a:gd name="T51" fmla="*/ 113675 h 310789"/>
              <a:gd name="T52" fmla="*/ 445204 w 310041"/>
              <a:gd name="T53" fmla="*/ 160969 h 310789"/>
              <a:gd name="T54" fmla="*/ 436156 w 310041"/>
              <a:gd name="T55" fmla="*/ 67693 h 310789"/>
              <a:gd name="T56" fmla="*/ 176478 w 310041"/>
              <a:gd name="T57" fmla="*/ 245587 h 310789"/>
              <a:gd name="T58" fmla="*/ 56876 w 310041"/>
              <a:gd name="T59" fmla="*/ 467954 h 310789"/>
              <a:gd name="T60" fmla="*/ 268779 w 310041"/>
              <a:gd name="T61" fmla="*/ 413510 h 310789"/>
              <a:gd name="T62" fmla="*/ 541784 w 310041"/>
              <a:gd name="T63" fmla="*/ 111772 h 310789"/>
              <a:gd name="T64" fmla="*/ 435345 w 310041"/>
              <a:gd name="T65" fmla="*/ 1082 h 310789"/>
              <a:gd name="T66" fmla="*/ 524883 w 310041"/>
              <a:gd name="T67" fmla="*/ 200982 h 310789"/>
              <a:gd name="T68" fmla="*/ 108875 w 310041"/>
              <a:gd name="T69" fmla="*/ 518461 h 310789"/>
              <a:gd name="T70" fmla="*/ 44525 w 310041"/>
              <a:gd name="T71" fmla="*/ 565033 h 310789"/>
              <a:gd name="T72" fmla="*/ 38675 w 310041"/>
              <a:gd name="T73" fmla="*/ 462048 h 310789"/>
              <a:gd name="T74" fmla="*/ 164126 w 310041"/>
              <a:gd name="T75" fmla="*/ 233124 h 310789"/>
              <a:gd name="T76" fmla="*/ 282170 w 310041"/>
              <a:gd name="T77" fmla="*/ 0 h 310789"/>
              <a:gd name="T78" fmla="*/ 301098 w 310041"/>
              <a:gd name="T79" fmla="*/ 17620 h 310789"/>
              <a:gd name="T80" fmla="*/ 36761 w 310041"/>
              <a:gd name="T81" fmla="*/ 377231 h 310789"/>
              <a:gd name="T82" fmla="*/ 21095 w 310041"/>
              <a:gd name="T83" fmla="*/ 383757 h 31078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10041" h="310789">
                <a:moveTo>
                  <a:pt x="24982" y="263886"/>
                </a:moveTo>
                <a:lnTo>
                  <a:pt x="13839" y="275071"/>
                </a:lnTo>
                <a:cubicBezTo>
                  <a:pt x="8087" y="281204"/>
                  <a:pt x="8087" y="290585"/>
                  <a:pt x="13839" y="296718"/>
                </a:cubicBezTo>
                <a:cubicBezTo>
                  <a:pt x="19950" y="302491"/>
                  <a:pt x="29296" y="302491"/>
                  <a:pt x="35407" y="296718"/>
                </a:cubicBezTo>
                <a:lnTo>
                  <a:pt x="46551" y="285534"/>
                </a:lnTo>
                <a:lnTo>
                  <a:pt x="24982" y="263886"/>
                </a:lnTo>
                <a:close/>
                <a:moveTo>
                  <a:pt x="149535" y="152513"/>
                </a:moveTo>
                <a:cubicBezTo>
                  <a:pt x="151298" y="150812"/>
                  <a:pt x="154473" y="150812"/>
                  <a:pt x="156237" y="152513"/>
                </a:cubicBezTo>
                <a:cubicBezTo>
                  <a:pt x="157296" y="153534"/>
                  <a:pt x="157648" y="154554"/>
                  <a:pt x="157648" y="155575"/>
                </a:cubicBezTo>
                <a:cubicBezTo>
                  <a:pt x="157648" y="156935"/>
                  <a:pt x="157296" y="157956"/>
                  <a:pt x="156237" y="158976"/>
                </a:cubicBezTo>
                <a:cubicBezTo>
                  <a:pt x="155179" y="159657"/>
                  <a:pt x="154121" y="159997"/>
                  <a:pt x="153062" y="159997"/>
                </a:cubicBezTo>
                <a:cubicBezTo>
                  <a:pt x="151651" y="159997"/>
                  <a:pt x="150593" y="159657"/>
                  <a:pt x="149535" y="158976"/>
                </a:cubicBezTo>
                <a:cubicBezTo>
                  <a:pt x="148829" y="157956"/>
                  <a:pt x="148476" y="156935"/>
                  <a:pt x="148476" y="155575"/>
                </a:cubicBezTo>
                <a:cubicBezTo>
                  <a:pt x="148476" y="154554"/>
                  <a:pt x="148829" y="153534"/>
                  <a:pt x="149535" y="152513"/>
                </a:cubicBezTo>
                <a:close/>
                <a:moveTo>
                  <a:pt x="304995" y="139700"/>
                </a:moveTo>
                <a:cubicBezTo>
                  <a:pt x="307518" y="139700"/>
                  <a:pt x="309680" y="141492"/>
                  <a:pt x="309680" y="144000"/>
                </a:cubicBezTo>
                <a:cubicBezTo>
                  <a:pt x="310041" y="147942"/>
                  <a:pt x="310041" y="151526"/>
                  <a:pt x="310041" y="155110"/>
                </a:cubicBezTo>
                <a:cubicBezTo>
                  <a:pt x="310041" y="240041"/>
                  <a:pt x="240837" y="309204"/>
                  <a:pt x="155054" y="309204"/>
                </a:cubicBezTo>
                <a:cubicBezTo>
                  <a:pt x="135590" y="309204"/>
                  <a:pt x="116127" y="305620"/>
                  <a:pt x="98105" y="298453"/>
                </a:cubicBezTo>
                <a:cubicBezTo>
                  <a:pt x="95582" y="297378"/>
                  <a:pt x="94501" y="294869"/>
                  <a:pt x="95582" y="292361"/>
                </a:cubicBezTo>
                <a:cubicBezTo>
                  <a:pt x="96303" y="289852"/>
                  <a:pt x="99186" y="288777"/>
                  <a:pt x="101349" y="289852"/>
                </a:cubicBezTo>
                <a:cubicBezTo>
                  <a:pt x="118650" y="296303"/>
                  <a:pt x="136672" y="299886"/>
                  <a:pt x="155054" y="299886"/>
                </a:cubicBezTo>
                <a:cubicBezTo>
                  <a:pt x="235431" y="299886"/>
                  <a:pt x="300670" y="235024"/>
                  <a:pt x="300670" y="155110"/>
                </a:cubicBezTo>
                <a:cubicBezTo>
                  <a:pt x="300670" y="151526"/>
                  <a:pt x="300670" y="148300"/>
                  <a:pt x="300309" y="144717"/>
                </a:cubicBezTo>
                <a:cubicBezTo>
                  <a:pt x="300309" y="142208"/>
                  <a:pt x="302111" y="140058"/>
                  <a:pt x="304995" y="139700"/>
                </a:cubicBezTo>
                <a:close/>
                <a:moveTo>
                  <a:pt x="169378" y="135266"/>
                </a:moveTo>
                <a:cubicBezTo>
                  <a:pt x="171230" y="133350"/>
                  <a:pt x="174564" y="133350"/>
                  <a:pt x="176416" y="135266"/>
                </a:cubicBezTo>
                <a:cubicBezTo>
                  <a:pt x="178268" y="137565"/>
                  <a:pt x="178268" y="140630"/>
                  <a:pt x="176416" y="142546"/>
                </a:cubicBezTo>
                <a:cubicBezTo>
                  <a:pt x="175305" y="143312"/>
                  <a:pt x="174193" y="144079"/>
                  <a:pt x="172712" y="144079"/>
                </a:cubicBezTo>
                <a:cubicBezTo>
                  <a:pt x="171601" y="144079"/>
                  <a:pt x="170489" y="143312"/>
                  <a:pt x="169378" y="142546"/>
                </a:cubicBezTo>
                <a:cubicBezTo>
                  <a:pt x="167526" y="140630"/>
                  <a:pt x="167526" y="137565"/>
                  <a:pt x="169378" y="135266"/>
                </a:cubicBezTo>
                <a:close/>
                <a:moveTo>
                  <a:pt x="186399" y="116001"/>
                </a:moveTo>
                <a:cubicBezTo>
                  <a:pt x="188163" y="114300"/>
                  <a:pt x="191338" y="114300"/>
                  <a:pt x="192749" y="116001"/>
                </a:cubicBezTo>
                <a:cubicBezTo>
                  <a:pt x="193808" y="116681"/>
                  <a:pt x="194160" y="118042"/>
                  <a:pt x="194160" y="119062"/>
                </a:cubicBezTo>
                <a:cubicBezTo>
                  <a:pt x="194160" y="120423"/>
                  <a:pt x="193808" y="121444"/>
                  <a:pt x="192749" y="122124"/>
                </a:cubicBezTo>
                <a:cubicBezTo>
                  <a:pt x="192044" y="122804"/>
                  <a:pt x="190633" y="123485"/>
                  <a:pt x="189574" y="123485"/>
                </a:cubicBezTo>
                <a:cubicBezTo>
                  <a:pt x="188516" y="123485"/>
                  <a:pt x="187105" y="122804"/>
                  <a:pt x="186399" y="122124"/>
                </a:cubicBezTo>
                <a:cubicBezTo>
                  <a:pt x="185694" y="121444"/>
                  <a:pt x="184988" y="120423"/>
                  <a:pt x="184988" y="119062"/>
                </a:cubicBezTo>
                <a:cubicBezTo>
                  <a:pt x="184988" y="118042"/>
                  <a:pt x="185694" y="116681"/>
                  <a:pt x="186399" y="116001"/>
                </a:cubicBezTo>
                <a:close/>
                <a:moveTo>
                  <a:pt x="190310" y="100143"/>
                </a:moveTo>
                <a:cubicBezTo>
                  <a:pt x="187771" y="100143"/>
                  <a:pt x="185595" y="101231"/>
                  <a:pt x="183782" y="103045"/>
                </a:cubicBezTo>
                <a:lnTo>
                  <a:pt x="136994" y="149831"/>
                </a:lnTo>
                <a:cubicBezTo>
                  <a:pt x="135181" y="151645"/>
                  <a:pt x="134093" y="153821"/>
                  <a:pt x="134093" y="156360"/>
                </a:cubicBezTo>
                <a:cubicBezTo>
                  <a:pt x="134093" y="158898"/>
                  <a:pt x="135181" y="161437"/>
                  <a:pt x="136994" y="163251"/>
                </a:cubicBezTo>
                <a:lnTo>
                  <a:pt x="146787" y="173043"/>
                </a:lnTo>
                <a:cubicBezTo>
                  <a:pt x="150777" y="177033"/>
                  <a:pt x="156580" y="177033"/>
                  <a:pt x="160207" y="173043"/>
                </a:cubicBezTo>
                <a:lnTo>
                  <a:pt x="206994" y="126619"/>
                </a:lnTo>
                <a:cubicBezTo>
                  <a:pt x="210621" y="122992"/>
                  <a:pt x="210621" y="116464"/>
                  <a:pt x="206994" y="112837"/>
                </a:cubicBezTo>
                <a:lnTo>
                  <a:pt x="197201" y="103045"/>
                </a:lnTo>
                <a:cubicBezTo>
                  <a:pt x="195025" y="101231"/>
                  <a:pt x="192849" y="100143"/>
                  <a:pt x="190310" y="100143"/>
                </a:cubicBezTo>
                <a:close/>
                <a:moveTo>
                  <a:pt x="190355" y="90804"/>
                </a:moveTo>
                <a:cubicBezTo>
                  <a:pt x="195206" y="90804"/>
                  <a:pt x="200103" y="92708"/>
                  <a:pt x="203729" y="96516"/>
                </a:cubicBezTo>
                <a:lnTo>
                  <a:pt x="213885" y="106309"/>
                </a:lnTo>
                <a:cubicBezTo>
                  <a:pt x="221139" y="113562"/>
                  <a:pt x="221139" y="125894"/>
                  <a:pt x="213885" y="133147"/>
                </a:cubicBezTo>
                <a:lnTo>
                  <a:pt x="167098" y="179934"/>
                </a:lnTo>
                <a:cubicBezTo>
                  <a:pt x="163108" y="183561"/>
                  <a:pt x="158393" y="185374"/>
                  <a:pt x="153678" y="185374"/>
                </a:cubicBezTo>
                <a:cubicBezTo>
                  <a:pt x="148601" y="185374"/>
                  <a:pt x="143885" y="183561"/>
                  <a:pt x="140258" y="179934"/>
                </a:cubicBezTo>
                <a:lnTo>
                  <a:pt x="130103" y="169779"/>
                </a:lnTo>
                <a:cubicBezTo>
                  <a:pt x="126476" y="166152"/>
                  <a:pt x="124663" y="161437"/>
                  <a:pt x="124663" y="156360"/>
                </a:cubicBezTo>
                <a:cubicBezTo>
                  <a:pt x="124663" y="151282"/>
                  <a:pt x="126476" y="146567"/>
                  <a:pt x="130103" y="142940"/>
                </a:cubicBezTo>
                <a:lnTo>
                  <a:pt x="177253" y="96516"/>
                </a:lnTo>
                <a:cubicBezTo>
                  <a:pt x="180699" y="92708"/>
                  <a:pt x="185504" y="90804"/>
                  <a:pt x="190355" y="90804"/>
                </a:cubicBezTo>
                <a:close/>
                <a:moveTo>
                  <a:pt x="260106" y="43039"/>
                </a:moveTo>
                <a:cubicBezTo>
                  <a:pt x="261910" y="41275"/>
                  <a:pt x="264797" y="41275"/>
                  <a:pt x="266601" y="43039"/>
                </a:cubicBezTo>
                <a:cubicBezTo>
                  <a:pt x="268765" y="44450"/>
                  <a:pt x="268765" y="47625"/>
                  <a:pt x="266601" y="49389"/>
                </a:cubicBezTo>
                <a:lnTo>
                  <a:pt x="253973" y="61736"/>
                </a:lnTo>
                <a:cubicBezTo>
                  <a:pt x="253251" y="62794"/>
                  <a:pt x="251808" y="63147"/>
                  <a:pt x="250725" y="63147"/>
                </a:cubicBezTo>
                <a:cubicBezTo>
                  <a:pt x="249643" y="63147"/>
                  <a:pt x="248200" y="62794"/>
                  <a:pt x="247478" y="61736"/>
                </a:cubicBezTo>
                <a:cubicBezTo>
                  <a:pt x="245313" y="59972"/>
                  <a:pt x="245313" y="57150"/>
                  <a:pt x="247478" y="55386"/>
                </a:cubicBezTo>
                <a:lnTo>
                  <a:pt x="260106" y="43039"/>
                </a:lnTo>
                <a:close/>
                <a:moveTo>
                  <a:pt x="241203" y="37234"/>
                </a:moveTo>
                <a:cubicBezTo>
                  <a:pt x="243705" y="36512"/>
                  <a:pt x="246207" y="38318"/>
                  <a:pt x="246565" y="40847"/>
                </a:cubicBezTo>
                <a:cubicBezTo>
                  <a:pt x="247280" y="43377"/>
                  <a:pt x="245850" y="46267"/>
                  <a:pt x="242990" y="46628"/>
                </a:cubicBezTo>
                <a:cubicBezTo>
                  <a:pt x="240131" y="46989"/>
                  <a:pt x="236914" y="48796"/>
                  <a:pt x="234769" y="50964"/>
                </a:cubicBezTo>
                <a:cubicBezTo>
                  <a:pt x="228335" y="57467"/>
                  <a:pt x="228335" y="67945"/>
                  <a:pt x="234769" y="74448"/>
                </a:cubicBezTo>
                <a:cubicBezTo>
                  <a:pt x="241203" y="80951"/>
                  <a:pt x="251569" y="80951"/>
                  <a:pt x="258003" y="74448"/>
                </a:cubicBezTo>
                <a:cubicBezTo>
                  <a:pt x="260148" y="72280"/>
                  <a:pt x="261578" y="69029"/>
                  <a:pt x="262293" y="66138"/>
                </a:cubicBezTo>
                <a:cubicBezTo>
                  <a:pt x="263008" y="63609"/>
                  <a:pt x="265152" y="61803"/>
                  <a:pt x="268012" y="62525"/>
                </a:cubicBezTo>
                <a:cubicBezTo>
                  <a:pt x="270514" y="62887"/>
                  <a:pt x="271944" y="65416"/>
                  <a:pt x="271586" y="67945"/>
                </a:cubicBezTo>
                <a:cubicBezTo>
                  <a:pt x="270514" y="72642"/>
                  <a:pt x="268012" y="77338"/>
                  <a:pt x="264437" y="80951"/>
                </a:cubicBezTo>
                <a:cubicBezTo>
                  <a:pt x="259433" y="86371"/>
                  <a:pt x="252999" y="88539"/>
                  <a:pt x="246207" y="88539"/>
                </a:cubicBezTo>
                <a:cubicBezTo>
                  <a:pt x="239773" y="88539"/>
                  <a:pt x="233339" y="86371"/>
                  <a:pt x="228335" y="80951"/>
                </a:cubicBezTo>
                <a:cubicBezTo>
                  <a:pt x="218326" y="70835"/>
                  <a:pt x="218326" y="54577"/>
                  <a:pt x="228335" y="44460"/>
                </a:cubicBezTo>
                <a:cubicBezTo>
                  <a:pt x="231909" y="40847"/>
                  <a:pt x="236556" y="38318"/>
                  <a:pt x="241203" y="37234"/>
                </a:cubicBezTo>
                <a:close/>
                <a:moveTo>
                  <a:pt x="241248" y="10066"/>
                </a:moveTo>
                <a:cubicBezTo>
                  <a:pt x="228083" y="11058"/>
                  <a:pt x="215142" y="16741"/>
                  <a:pt x="205077" y="26843"/>
                </a:cubicBezTo>
                <a:lnTo>
                  <a:pt x="97595" y="135082"/>
                </a:lnTo>
                <a:cubicBezTo>
                  <a:pt x="90046" y="142298"/>
                  <a:pt x="85373" y="151318"/>
                  <a:pt x="82857" y="161420"/>
                </a:cubicBezTo>
                <a:cubicBezTo>
                  <a:pt x="74230" y="199304"/>
                  <a:pt x="56616" y="232136"/>
                  <a:pt x="32172" y="256670"/>
                </a:cubicBezTo>
                <a:lnTo>
                  <a:pt x="31453" y="257392"/>
                </a:lnTo>
                <a:lnTo>
                  <a:pt x="53021" y="278679"/>
                </a:lnTo>
                <a:lnTo>
                  <a:pt x="53740" y="278318"/>
                </a:lnTo>
                <a:cubicBezTo>
                  <a:pt x="78184" y="253784"/>
                  <a:pt x="110895" y="236465"/>
                  <a:pt x="148640" y="227446"/>
                </a:cubicBezTo>
                <a:cubicBezTo>
                  <a:pt x="158705" y="224920"/>
                  <a:pt x="167692" y="219869"/>
                  <a:pt x="174881" y="212653"/>
                </a:cubicBezTo>
                <a:lnTo>
                  <a:pt x="283801" y="103692"/>
                </a:lnTo>
                <a:cubicBezTo>
                  <a:pt x="294585" y="92508"/>
                  <a:pt x="300696" y="76994"/>
                  <a:pt x="299617" y="61479"/>
                </a:cubicBezTo>
                <a:cubicBezTo>
                  <a:pt x="298539" y="45604"/>
                  <a:pt x="291349" y="31173"/>
                  <a:pt x="278768" y="21431"/>
                </a:cubicBezTo>
                <a:cubicBezTo>
                  <a:pt x="267804" y="12772"/>
                  <a:pt x="254414" y="9074"/>
                  <a:pt x="241248" y="10066"/>
                </a:cubicBezTo>
                <a:close/>
                <a:moveTo>
                  <a:pt x="240754" y="595"/>
                </a:moveTo>
                <a:cubicBezTo>
                  <a:pt x="256121" y="-577"/>
                  <a:pt x="271758" y="3752"/>
                  <a:pt x="284519" y="13854"/>
                </a:cubicBezTo>
                <a:cubicBezTo>
                  <a:pt x="298898" y="25400"/>
                  <a:pt x="307885" y="42357"/>
                  <a:pt x="308963" y="60758"/>
                </a:cubicBezTo>
                <a:cubicBezTo>
                  <a:pt x="310042" y="79158"/>
                  <a:pt x="303212" y="97198"/>
                  <a:pt x="290271" y="110548"/>
                </a:cubicBezTo>
                <a:lnTo>
                  <a:pt x="181711" y="219508"/>
                </a:lnTo>
                <a:cubicBezTo>
                  <a:pt x="173084" y="228167"/>
                  <a:pt x="162659" y="233940"/>
                  <a:pt x="150797" y="236465"/>
                </a:cubicBezTo>
                <a:cubicBezTo>
                  <a:pt x="114850" y="245125"/>
                  <a:pt x="83216" y="261721"/>
                  <a:pt x="60210" y="285173"/>
                </a:cubicBezTo>
                <a:lnTo>
                  <a:pt x="56256" y="289142"/>
                </a:lnTo>
                <a:lnTo>
                  <a:pt x="41877" y="303573"/>
                </a:lnTo>
                <a:cubicBezTo>
                  <a:pt x="37204" y="307903"/>
                  <a:pt x="30734" y="310789"/>
                  <a:pt x="24623" y="310789"/>
                </a:cubicBezTo>
                <a:cubicBezTo>
                  <a:pt x="18152" y="310789"/>
                  <a:pt x="12042" y="307903"/>
                  <a:pt x="7009" y="303573"/>
                </a:cubicBezTo>
                <a:cubicBezTo>
                  <a:pt x="-2337" y="293832"/>
                  <a:pt x="-2337" y="277957"/>
                  <a:pt x="7009" y="268576"/>
                </a:cubicBezTo>
                <a:lnTo>
                  <a:pt x="21388" y="254144"/>
                </a:lnTo>
                <a:lnTo>
                  <a:pt x="25342" y="250176"/>
                </a:lnTo>
                <a:cubicBezTo>
                  <a:pt x="48707" y="227085"/>
                  <a:pt x="65243" y="195335"/>
                  <a:pt x="73870" y="159255"/>
                </a:cubicBezTo>
                <a:cubicBezTo>
                  <a:pt x="76386" y="147349"/>
                  <a:pt x="82497" y="136886"/>
                  <a:pt x="90765" y="128227"/>
                </a:cubicBezTo>
                <a:lnTo>
                  <a:pt x="198606" y="20349"/>
                </a:lnTo>
                <a:cubicBezTo>
                  <a:pt x="210289" y="8442"/>
                  <a:pt x="225387" y="1768"/>
                  <a:pt x="240754" y="595"/>
                </a:cubicBezTo>
                <a:close/>
                <a:moveTo>
                  <a:pt x="156046" y="0"/>
                </a:moveTo>
                <a:cubicBezTo>
                  <a:pt x="160016" y="0"/>
                  <a:pt x="163626" y="0"/>
                  <a:pt x="167596" y="359"/>
                </a:cubicBezTo>
                <a:cubicBezTo>
                  <a:pt x="169762" y="718"/>
                  <a:pt x="171927" y="2872"/>
                  <a:pt x="171566" y="5385"/>
                </a:cubicBezTo>
                <a:cubicBezTo>
                  <a:pt x="171566" y="8256"/>
                  <a:pt x="169040" y="10051"/>
                  <a:pt x="166513" y="9692"/>
                </a:cubicBezTo>
                <a:cubicBezTo>
                  <a:pt x="163265" y="9692"/>
                  <a:pt x="159655" y="9333"/>
                  <a:pt x="156046" y="9333"/>
                </a:cubicBezTo>
                <a:cubicBezTo>
                  <a:pt x="75915" y="9333"/>
                  <a:pt x="10583" y="74668"/>
                  <a:pt x="10583" y="154362"/>
                </a:cubicBezTo>
                <a:cubicBezTo>
                  <a:pt x="10583" y="172670"/>
                  <a:pt x="13832" y="190619"/>
                  <a:pt x="20329" y="207491"/>
                </a:cubicBezTo>
                <a:cubicBezTo>
                  <a:pt x="21773" y="210004"/>
                  <a:pt x="20329" y="212517"/>
                  <a:pt x="18163" y="213594"/>
                </a:cubicBezTo>
                <a:cubicBezTo>
                  <a:pt x="17441" y="213953"/>
                  <a:pt x="16719" y="213953"/>
                  <a:pt x="16358" y="213953"/>
                </a:cubicBezTo>
                <a:cubicBezTo>
                  <a:pt x="14554" y="213953"/>
                  <a:pt x="12749" y="212876"/>
                  <a:pt x="11666" y="211081"/>
                </a:cubicBezTo>
                <a:cubicBezTo>
                  <a:pt x="4447" y="193132"/>
                  <a:pt x="838" y="173747"/>
                  <a:pt x="838" y="154362"/>
                </a:cubicBezTo>
                <a:cubicBezTo>
                  <a:pt x="838" y="69283"/>
                  <a:pt x="70862" y="0"/>
                  <a:pt x="156046" y="0"/>
                </a:cubicBezTo>
                <a:close/>
              </a:path>
            </a:pathLst>
          </a:custGeom>
          <a:solidFill>
            <a:schemeClr val="bg1"/>
          </a:solidFill>
          <a:ln>
            <a:noFill/>
          </a:ln>
          <a:effectLst/>
        </p:spPr>
        <p:txBody>
          <a:bodyPr anchor="ctr"/>
          <a:lstStyle/>
          <a:p>
            <a:endParaRPr lang="en-GB" sz="900" dirty="0">
              <a:latin typeface="Californian FB" panose="0207040306080B030204" pitchFamily="18" charset="0"/>
            </a:endParaRPr>
          </a:p>
        </p:txBody>
      </p:sp>
      <p:sp>
        <p:nvSpPr>
          <p:cNvPr id="29" name="Freeform 414">
            <a:extLst>
              <a:ext uri="{FF2B5EF4-FFF2-40B4-BE49-F238E27FC236}">
                <a16:creationId xmlns:a16="http://schemas.microsoft.com/office/drawing/2014/main" id="{AC745179-6433-6642-81CB-79B35F6B9985}"/>
              </a:ext>
            </a:extLst>
          </p:cNvPr>
          <p:cNvSpPr>
            <a:spLocks noChangeArrowheads="1"/>
          </p:cNvSpPr>
          <p:nvPr/>
        </p:nvSpPr>
        <p:spPr bwMode="auto">
          <a:xfrm>
            <a:off x="943059" y="4594405"/>
            <a:ext cx="339176" cy="337259"/>
          </a:xfrm>
          <a:custGeom>
            <a:avLst/>
            <a:gdLst>
              <a:gd name="T0" fmla="*/ 371818 w 309204"/>
              <a:gd name="T1" fmla="*/ 542583 h 307622"/>
              <a:gd name="T2" fmla="*/ 371818 w 309204"/>
              <a:gd name="T3" fmla="*/ 559259 h 307622"/>
              <a:gd name="T4" fmla="*/ 164512 w 309204"/>
              <a:gd name="T5" fmla="*/ 550922 h 307622"/>
              <a:gd name="T6" fmla="*/ 256683 w 309204"/>
              <a:gd name="T7" fmla="*/ 481977 h 307622"/>
              <a:gd name="T8" fmla="*/ 510202 w 309204"/>
              <a:gd name="T9" fmla="*/ 490637 h 307622"/>
              <a:gd name="T10" fmla="*/ 256683 w 309204"/>
              <a:gd name="T11" fmla="*/ 498676 h 307622"/>
              <a:gd name="T12" fmla="*/ 256683 w 309204"/>
              <a:gd name="T13" fmla="*/ 481977 h 307622"/>
              <a:gd name="T14" fmla="*/ 440395 w 309204"/>
              <a:gd name="T15" fmla="*/ 421369 h 307622"/>
              <a:gd name="T16" fmla="*/ 440395 w 309204"/>
              <a:gd name="T17" fmla="*/ 438068 h 307622"/>
              <a:gd name="T18" fmla="*/ 115447 w 309204"/>
              <a:gd name="T19" fmla="*/ 429408 h 307622"/>
              <a:gd name="T20" fmla="*/ 515087 w 309204"/>
              <a:gd name="T21" fmla="*/ 361532 h 307622"/>
              <a:gd name="T22" fmla="*/ 515087 w 309204"/>
              <a:gd name="T23" fmla="*/ 421033 h 307622"/>
              <a:gd name="T24" fmla="*/ 515087 w 309204"/>
              <a:gd name="T25" fmla="*/ 361532 h 307622"/>
              <a:gd name="T26" fmla="*/ 16995 w 309204"/>
              <a:gd name="T27" fmla="*/ 390956 h 307622"/>
              <a:gd name="T28" fmla="*/ 76479 w 309204"/>
              <a:gd name="T29" fmla="*/ 390956 h 307622"/>
              <a:gd name="T30" fmla="*/ 78438 w 309204"/>
              <a:gd name="T31" fmla="*/ 181727 h 307622"/>
              <a:gd name="T32" fmla="*/ 483055 w 309204"/>
              <a:gd name="T33" fmla="*/ 286342 h 307622"/>
              <a:gd name="T34" fmla="*/ 200673 w 309204"/>
              <a:gd name="T35" fmla="*/ 252341 h 307622"/>
              <a:gd name="T36" fmla="*/ 196753 w 309204"/>
              <a:gd name="T37" fmla="*/ 251687 h 307622"/>
              <a:gd name="T38" fmla="*/ 78438 w 309204"/>
              <a:gd name="T39" fmla="*/ 181727 h 307622"/>
              <a:gd name="T40" fmla="*/ 500051 w 309204"/>
              <a:gd name="T41" fmla="*/ 175189 h 307622"/>
              <a:gd name="T42" fmla="*/ 515087 w 309204"/>
              <a:gd name="T43" fmla="*/ 344532 h 307622"/>
              <a:gd name="T44" fmla="*/ 530121 w 309204"/>
              <a:gd name="T45" fmla="*/ 175189 h 307622"/>
              <a:gd name="T46" fmla="*/ 513126 w 309204"/>
              <a:gd name="T47" fmla="*/ 162767 h 307622"/>
              <a:gd name="T48" fmla="*/ 207040 w 309204"/>
              <a:gd name="T49" fmla="*/ 179602 h 307622"/>
              <a:gd name="T50" fmla="*/ 203121 w 309204"/>
              <a:gd name="T51" fmla="*/ 195588 h 307622"/>
              <a:gd name="T52" fmla="*/ 114901 w 309204"/>
              <a:gd name="T53" fmla="*/ 144304 h 307622"/>
              <a:gd name="T54" fmla="*/ 124049 w 309204"/>
              <a:gd name="T55" fmla="*/ 129653 h 307622"/>
              <a:gd name="T56" fmla="*/ 32028 w 309204"/>
              <a:gd name="T57" fmla="*/ 98688 h 307622"/>
              <a:gd name="T58" fmla="*/ 46410 w 309204"/>
              <a:gd name="T59" fmla="*/ 344532 h 307622"/>
              <a:gd name="T60" fmla="*/ 61443 w 309204"/>
              <a:gd name="T61" fmla="*/ 98688 h 307622"/>
              <a:gd name="T62" fmla="*/ 44447 w 309204"/>
              <a:gd name="T63" fmla="*/ 86265 h 307622"/>
              <a:gd name="T64" fmla="*/ 48371 w 309204"/>
              <a:gd name="T65" fmla="*/ 69267 h 307622"/>
              <a:gd name="T66" fmla="*/ 78438 w 309204"/>
              <a:gd name="T67" fmla="*/ 162111 h 307622"/>
              <a:gd name="T68" fmla="*/ 483055 w 309204"/>
              <a:gd name="T69" fmla="*/ 235342 h 307622"/>
              <a:gd name="T70" fmla="*/ 513126 w 309204"/>
              <a:gd name="T71" fmla="*/ 145766 h 307622"/>
              <a:gd name="T72" fmla="*/ 547115 w 309204"/>
              <a:gd name="T73" fmla="*/ 175189 h 307622"/>
              <a:gd name="T74" fmla="*/ 562151 w 309204"/>
              <a:gd name="T75" fmla="*/ 390956 h 307622"/>
              <a:gd name="T76" fmla="*/ 468023 w 309204"/>
              <a:gd name="T77" fmla="*/ 390956 h 307622"/>
              <a:gd name="T78" fmla="*/ 483055 w 309204"/>
              <a:gd name="T79" fmla="*/ 303339 h 307622"/>
              <a:gd name="T80" fmla="*/ 78438 w 309204"/>
              <a:gd name="T81" fmla="*/ 357610 h 307622"/>
              <a:gd name="T82" fmla="*/ 46410 w 309204"/>
              <a:gd name="T83" fmla="*/ 438030 h 307622"/>
              <a:gd name="T84" fmla="*/ 15034 w 309204"/>
              <a:gd name="T85" fmla="*/ 357610 h 307622"/>
              <a:gd name="T86" fmla="*/ 44447 w 309204"/>
              <a:gd name="T87" fmla="*/ 69267 h 307622"/>
              <a:gd name="T88" fmla="*/ 357499 w 309204"/>
              <a:gd name="T89" fmla="*/ 52440 h 307622"/>
              <a:gd name="T90" fmla="*/ 391913 w 309204"/>
              <a:gd name="T91" fmla="*/ 86422 h 307622"/>
              <a:gd name="T92" fmla="*/ 391913 w 309204"/>
              <a:gd name="T93" fmla="*/ 103410 h 307622"/>
              <a:gd name="T94" fmla="*/ 357499 w 309204"/>
              <a:gd name="T95" fmla="*/ 137391 h 307622"/>
              <a:gd name="T96" fmla="*/ 340293 w 309204"/>
              <a:gd name="T97" fmla="*/ 137391 h 307622"/>
              <a:gd name="T98" fmla="*/ 305218 w 309204"/>
              <a:gd name="T99" fmla="*/ 103410 h 307622"/>
              <a:gd name="T100" fmla="*/ 305218 w 309204"/>
              <a:gd name="T101" fmla="*/ 86422 h 307622"/>
              <a:gd name="T102" fmla="*/ 340293 w 309204"/>
              <a:gd name="T103" fmla="*/ 52440 h 307622"/>
              <a:gd name="T104" fmla="*/ 276576 w 309204"/>
              <a:gd name="T105" fmla="*/ 16928 h 307622"/>
              <a:gd name="T106" fmla="*/ 268081 w 309204"/>
              <a:gd name="T107" fmla="*/ 167326 h 307622"/>
              <a:gd name="T108" fmla="*/ 418339 w 309204"/>
              <a:gd name="T109" fmla="*/ 175140 h 307622"/>
              <a:gd name="T110" fmla="*/ 426832 w 309204"/>
              <a:gd name="T111" fmla="*/ 26042 h 307622"/>
              <a:gd name="T112" fmla="*/ 276576 w 309204"/>
              <a:gd name="T113" fmla="*/ 16928 h 307622"/>
              <a:gd name="T114" fmla="*/ 418339 w 309204"/>
              <a:gd name="T115" fmla="*/ 0 h 307622"/>
              <a:gd name="T116" fmla="*/ 443816 w 309204"/>
              <a:gd name="T117" fmla="*/ 167326 h 307622"/>
              <a:gd name="T118" fmla="*/ 276576 w 309204"/>
              <a:gd name="T119" fmla="*/ 192719 h 307622"/>
              <a:gd name="T120" fmla="*/ 251097 w 309204"/>
              <a:gd name="T121" fmla="*/ 26042 h 3076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09204" h="307622">
                <a:moveTo>
                  <a:pt x="95164" y="298450"/>
                </a:moveTo>
                <a:lnTo>
                  <a:pt x="204514" y="298450"/>
                </a:lnTo>
                <a:cubicBezTo>
                  <a:pt x="207032" y="298450"/>
                  <a:pt x="209191" y="300567"/>
                  <a:pt x="209191" y="303036"/>
                </a:cubicBezTo>
                <a:cubicBezTo>
                  <a:pt x="209191" y="305506"/>
                  <a:pt x="207032" y="307622"/>
                  <a:pt x="204514" y="307622"/>
                </a:cubicBezTo>
                <a:lnTo>
                  <a:pt x="95164" y="307622"/>
                </a:lnTo>
                <a:cubicBezTo>
                  <a:pt x="92286" y="307622"/>
                  <a:pt x="90488" y="305506"/>
                  <a:pt x="90488" y="303036"/>
                </a:cubicBezTo>
                <a:cubicBezTo>
                  <a:pt x="90488" y="300567"/>
                  <a:pt x="92286" y="298450"/>
                  <a:pt x="95164" y="298450"/>
                </a:cubicBezTo>
                <a:close/>
                <a:moveTo>
                  <a:pt x="141185" y="265113"/>
                </a:moveTo>
                <a:lnTo>
                  <a:pt x="276328" y="265113"/>
                </a:lnTo>
                <a:cubicBezTo>
                  <a:pt x="278837" y="265113"/>
                  <a:pt x="280630" y="267154"/>
                  <a:pt x="280630" y="269876"/>
                </a:cubicBezTo>
                <a:cubicBezTo>
                  <a:pt x="280630" y="272257"/>
                  <a:pt x="278837" y="274298"/>
                  <a:pt x="276328" y="274298"/>
                </a:cubicBezTo>
                <a:lnTo>
                  <a:pt x="141185" y="274298"/>
                </a:lnTo>
                <a:cubicBezTo>
                  <a:pt x="138676" y="274298"/>
                  <a:pt x="136525" y="272257"/>
                  <a:pt x="136525" y="269876"/>
                </a:cubicBezTo>
                <a:cubicBezTo>
                  <a:pt x="136525" y="267154"/>
                  <a:pt x="138676" y="265113"/>
                  <a:pt x="141185" y="265113"/>
                </a:cubicBezTo>
                <a:close/>
                <a:moveTo>
                  <a:pt x="68555" y="231775"/>
                </a:moveTo>
                <a:lnTo>
                  <a:pt x="242234" y="231775"/>
                </a:lnTo>
                <a:cubicBezTo>
                  <a:pt x="245123" y="231775"/>
                  <a:pt x="247289" y="233816"/>
                  <a:pt x="247289" y="236197"/>
                </a:cubicBezTo>
                <a:cubicBezTo>
                  <a:pt x="247289" y="238919"/>
                  <a:pt x="245123" y="240960"/>
                  <a:pt x="242234" y="240960"/>
                </a:cubicBezTo>
                <a:lnTo>
                  <a:pt x="68555" y="240960"/>
                </a:lnTo>
                <a:cubicBezTo>
                  <a:pt x="65666" y="240960"/>
                  <a:pt x="63500" y="238919"/>
                  <a:pt x="63500" y="236197"/>
                </a:cubicBezTo>
                <a:cubicBezTo>
                  <a:pt x="63500" y="233816"/>
                  <a:pt x="65666" y="231775"/>
                  <a:pt x="68555" y="231775"/>
                </a:cubicBezTo>
                <a:close/>
                <a:moveTo>
                  <a:pt x="283317" y="198862"/>
                </a:moveTo>
                <a:cubicBezTo>
                  <a:pt x="274328" y="198862"/>
                  <a:pt x="266778" y="206414"/>
                  <a:pt x="266778" y="215046"/>
                </a:cubicBezTo>
                <a:cubicBezTo>
                  <a:pt x="266778" y="224397"/>
                  <a:pt x="274328" y="231590"/>
                  <a:pt x="283317" y="231590"/>
                </a:cubicBezTo>
                <a:cubicBezTo>
                  <a:pt x="292305" y="231590"/>
                  <a:pt x="299496" y="224397"/>
                  <a:pt x="299496" y="215046"/>
                </a:cubicBezTo>
                <a:cubicBezTo>
                  <a:pt x="299496" y="206414"/>
                  <a:pt x="292305" y="198862"/>
                  <a:pt x="283317" y="198862"/>
                </a:cubicBezTo>
                <a:close/>
                <a:moveTo>
                  <a:pt x="25527" y="198862"/>
                </a:moveTo>
                <a:cubicBezTo>
                  <a:pt x="16539" y="198862"/>
                  <a:pt x="9348" y="206414"/>
                  <a:pt x="9348" y="215046"/>
                </a:cubicBezTo>
                <a:cubicBezTo>
                  <a:pt x="9348" y="224397"/>
                  <a:pt x="16539" y="231590"/>
                  <a:pt x="25527" y="231590"/>
                </a:cubicBezTo>
                <a:cubicBezTo>
                  <a:pt x="34875" y="231590"/>
                  <a:pt x="42066" y="224397"/>
                  <a:pt x="42066" y="215046"/>
                </a:cubicBezTo>
                <a:cubicBezTo>
                  <a:pt x="42066" y="206414"/>
                  <a:pt x="34875" y="198862"/>
                  <a:pt x="25527" y="198862"/>
                </a:cubicBezTo>
                <a:close/>
                <a:moveTo>
                  <a:pt x="43144" y="99959"/>
                </a:moveTo>
                <a:lnTo>
                  <a:pt x="43144" y="157503"/>
                </a:lnTo>
                <a:lnTo>
                  <a:pt x="265699" y="157503"/>
                </a:lnTo>
                <a:lnTo>
                  <a:pt x="265699" y="138801"/>
                </a:lnTo>
                <a:lnTo>
                  <a:pt x="110378" y="138801"/>
                </a:lnTo>
                <a:cubicBezTo>
                  <a:pt x="109659" y="138801"/>
                  <a:pt x="109300" y="138441"/>
                  <a:pt x="108581" y="138441"/>
                </a:cubicBezTo>
                <a:cubicBezTo>
                  <a:pt x="108581" y="138441"/>
                  <a:pt x="108581" y="138441"/>
                  <a:pt x="108221" y="138441"/>
                </a:cubicBezTo>
                <a:lnTo>
                  <a:pt x="108221" y="138082"/>
                </a:lnTo>
                <a:lnTo>
                  <a:pt x="43144" y="99959"/>
                </a:lnTo>
                <a:close/>
                <a:moveTo>
                  <a:pt x="282238" y="89530"/>
                </a:moveTo>
                <a:cubicBezTo>
                  <a:pt x="278283" y="89530"/>
                  <a:pt x="275047" y="92766"/>
                  <a:pt x="275047" y="96363"/>
                </a:cubicBezTo>
                <a:lnTo>
                  <a:pt x="275047" y="190950"/>
                </a:lnTo>
                <a:cubicBezTo>
                  <a:pt x="277564" y="190230"/>
                  <a:pt x="280441" y="189511"/>
                  <a:pt x="283317" y="189511"/>
                </a:cubicBezTo>
                <a:cubicBezTo>
                  <a:pt x="286193" y="189511"/>
                  <a:pt x="288710" y="190230"/>
                  <a:pt x="291586" y="190950"/>
                </a:cubicBezTo>
                <a:lnTo>
                  <a:pt x="291586" y="96363"/>
                </a:lnTo>
                <a:cubicBezTo>
                  <a:pt x="291586" y="92766"/>
                  <a:pt x="288350" y="89530"/>
                  <a:pt x="284396" y="89530"/>
                </a:cubicBezTo>
                <a:lnTo>
                  <a:pt x="282238" y="89530"/>
                </a:lnTo>
                <a:close/>
                <a:moveTo>
                  <a:pt x="68232" y="71316"/>
                </a:moveTo>
                <a:lnTo>
                  <a:pt x="113880" y="98791"/>
                </a:lnTo>
                <a:cubicBezTo>
                  <a:pt x="116396" y="99891"/>
                  <a:pt x="117115" y="102821"/>
                  <a:pt x="115678" y="105019"/>
                </a:cubicBezTo>
                <a:cubicBezTo>
                  <a:pt x="114959" y="106485"/>
                  <a:pt x="113162" y="107584"/>
                  <a:pt x="111724" y="107584"/>
                </a:cubicBezTo>
                <a:cubicBezTo>
                  <a:pt x="111005" y="107584"/>
                  <a:pt x="109927" y="107217"/>
                  <a:pt x="109567" y="106851"/>
                </a:cubicBezTo>
                <a:lnTo>
                  <a:pt x="63200" y="79375"/>
                </a:lnTo>
                <a:cubicBezTo>
                  <a:pt x="61403" y="77910"/>
                  <a:pt x="60325" y="74979"/>
                  <a:pt x="61762" y="72781"/>
                </a:cubicBezTo>
                <a:cubicBezTo>
                  <a:pt x="63200" y="70583"/>
                  <a:pt x="66076" y="69850"/>
                  <a:pt x="68232" y="71316"/>
                </a:cubicBezTo>
                <a:close/>
                <a:moveTo>
                  <a:pt x="24448" y="47451"/>
                </a:moveTo>
                <a:cubicBezTo>
                  <a:pt x="20853" y="47451"/>
                  <a:pt x="17617" y="50328"/>
                  <a:pt x="17617" y="54284"/>
                </a:cubicBezTo>
                <a:lnTo>
                  <a:pt x="17617" y="190950"/>
                </a:lnTo>
                <a:cubicBezTo>
                  <a:pt x="20134" y="190230"/>
                  <a:pt x="22651" y="189511"/>
                  <a:pt x="25527" y="189511"/>
                </a:cubicBezTo>
                <a:cubicBezTo>
                  <a:pt x="28403" y="189511"/>
                  <a:pt x="31280" y="190230"/>
                  <a:pt x="33796" y="190950"/>
                </a:cubicBezTo>
                <a:lnTo>
                  <a:pt x="33796" y="54284"/>
                </a:lnTo>
                <a:cubicBezTo>
                  <a:pt x="33796" y="50328"/>
                  <a:pt x="30920" y="47451"/>
                  <a:pt x="26606" y="47451"/>
                </a:cubicBezTo>
                <a:lnTo>
                  <a:pt x="24448" y="47451"/>
                </a:lnTo>
                <a:close/>
                <a:moveTo>
                  <a:pt x="24448" y="38100"/>
                </a:moveTo>
                <a:lnTo>
                  <a:pt x="26606" y="38100"/>
                </a:lnTo>
                <a:cubicBezTo>
                  <a:pt x="35954" y="38100"/>
                  <a:pt x="43144" y="45293"/>
                  <a:pt x="43144" y="54284"/>
                </a:cubicBezTo>
                <a:lnTo>
                  <a:pt x="43144" y="89170"/>
                </a:lnTo>
                <a:lnTo>
                  <a:pt x="111816" y="129450"/>
                </a:lnTo>
                <a:lnTo>
                  <a:pt x="265699" y="129450"/>
                </a:lnTo>
                <a:lnTo>
                  <a:pt x="265699" y="96363"/>
                </a:lnTo>
                <a:cubicBezTo>
                  <a:pt x="265699" y="87731"/>
                  <a:pt x="272890" y="80179"/>
                  <a:pt x="282238" y="80179"/>
                </a:cubicBezTo>
                <a:lnTo>
                  <a:pt x="284396" y="80179"/>
                </a:lnTo>
                <a:cubicBezTo>
                  <a:pt x="293384" y="80179"/>
                  <a:pt x="300934" y="87731"/>
                  <a:pt x="300934" y="96363"/>
                </a:cubicBezTo>
                <a:lnTo>
                  <a:pt x="300934" y="196704"/>
                </a:lnTo>
                <a:cubicBezTo>
                  <a:pt x="305968" y="201379"/>
                  <a:pt x="309204" y="207853"/>
                  <a:pt x="309204" y="215046"/>
                </a:cubicBezTo>
                <a:cubicBezTo>
                  <a:pt x="309204" y="229432"/>
                  <a:pt x="297339" y="240940"/>
                  <a:pt x="283317" y="240940"/>
                </a:cubicBezTo>
                <a:cubicBezTo>
                  <a:pt x="269295" y="240940"/>
                  <a:pt x="257430" y="229432"/>
                  <a:pt x="257430" y="215046"/>
                </a:cubicBezTo>
                <a:cubicBezTo>
                  <a:pt x="257430" y="207853"/>
                  <a:pt x="260666" y="201379"/>
                  <a:pt x="265699" y="196704"/>
                </a:cubicBezTo>
                <a:lnTo>
                  <a:pt x="265699" y="166853"/>
                </a:lnTo>
                <a:lnTo>
                  <a:pt x="43144" y="166853"/>
                </a:lnTo>
                <a:lnTo>
                  <a:pt x="43144" y="196704"/>
                </a:lnTo>
                <a:cubicBezTo>
                  <a:pt x="48178" y="201379"/>
                  <a:pt x="51414" y="207853"/>
                  <a:pt x="51414" y="215046"/>
                </a:cubicBezTo>
                <a:cubicBezTo>
                  <a:pt x="51414" y="229432"/>
                  <a:pt x="39909" y="240940"/>
                  <a:pt x="25527" y="240940"/>
                </a:cubicBezTo>
                <a:cubicBezTo>
                  <a:pt x="11505" y="240940"/>
                  <a:pt x="0" y="229432"/>
                  <a:pt x="0" y="215046"/>
                </a:cubicBezTo>
                <a:cubicBezTo>
                  <a:pt x="0" y="207853"/>
                  <a:pt x="3236" y="201379"/>
                  <a:pt x="8269" y="196704"/>
                </a:cubicBezTo>
                <a:lnTo>
                  <a:pt x="8269" y="54284"/>
                </a:lnTo>
                <a:cubicBezTo>
                  <a:pt x="8269" y="45293"/>
                  <a:pt x="15460" y="38100"/>
                  <a:pt x="24448" y="38100"/>
                </a:cubicBezTo>
                <a:close/>
                <a:moveTo>
                  <a:pt x="191906" y="23813"/>
                </a:moveTo>
                <a:cubicBezTo>
                  <a:pt x="194454" y="23813"/>
                  <a:pt x="196638" y="26329"/>
                  <a:pt x="196638" y="28845"/>
                </a:cubicBezTo>
                <a:lnTo>
                  <a:pt x="196638" y="47536"/>
                </a:lnTo>
                <a:lnTo>
                  <a:pt x="215567" y="47536"/>
                </a:lnTo>
                <a:cubicBezTo>
                  <a:pt x="218115" y="47536"/>
                  <a:pt x="220299" y="49692"/>
                  <a:pt x="220299" y="52208"/>
                </a:cubicBezTo>
                <a:cubicBezTo>
                  <a:pt x="220299" y="54724"/>
                  <a:pt x="218115" y="56881"/>
                  <a:pt x="215567" y="56881"/>
                </a:cubicBezTo>
                <a:lnTo>
                  <a:pt x="196638" y="56881"/>
                </a:lnTo>
                <a:lnTo>
                  <a:pt x="196638" y="75572"/>
                </a:lnTo>
                <a:cubicBezTo>
                  <a:pt x="196638" y="78088"/>
                  <a:pt x="194454" y="80604"/>
                  <a:pt x="191906" y="80604"/>
                </a:cubicBezTo>
                <a:cubicBezTo>
                  <a:pt x="189358" y="80604"/>
                  <a:pt x="187174" y="78088"/>
                  <a:pt x="187174" y="75572"/>
                </a:cubicBezTo>
                <a:lnTo>
                  <a:pt x="187174" y="56881"/>
                </a:lnTo>
                <a:lnTo>
                  <a:pt x="167881" y="56881"/>
                </a:lnTo>
                <a:cubicBezTo>
                  <a:pt x="165333" y="56881"/>
                  <a:pt x="163513" y="54724"/>
                  <a:pt x="163513" y="52208"/>
                </a:cubicBezTo>
                <a:cubicBezTo>
                  <a:pt x="163513" y="49692"/>
                  <a:pt x="165333" y="47536"/>
                  <a:pt x="167881" y="47536"/>
                </a:cubicBezTo>
                <a:lnTo>
                  <a:pt x="187174" y="47536"/>
                </a:lnTo>
                <a:lnTo>
                  <a:pt x="187174" y="28845"/>
                </a:lnTo>
                <a:cubicBezTo>
                  <a:pt x="187174" y="26329"/>
                  <a:pt x="189358" y="23813"/>
                  <a:pt x="191906" y="23813"/>
                </a:cubicBezTo>
                <a:close/>
                <a:moveTo>
                  <a:pt x="152127" y="9311"/>
                </a:moveTo>
                <a:cubicBezTo>
                  <a:pt x="149611" y="9311"/>
                  <a:pt x="147455" y="11460"/>
                  <a:pt x="147455" y="14325"/>
                </a:cubicBezTo>
                <a:lnTo>
                  <a:pt x="147455" y="92038"/>
                </a:lnTo>
                <a:cubicBezTo>
                  <a:pt x="147455" y="94545"/>
                  <a:pt x="149611" y="96336"/>
                  <a:pt x="152127" y="96336"/>
                </a:cubicBezTo>
                <a:lnTo>
                  <a:pt x="230102" y="96336"/>
                </a:lnTo>
                <a:cubicBezTo>
                  <a:pt x="232617" y="96336"/>
                  <a:pt x="234773" y="94545"/>
                  <a:pt x="234773" y="92038"/>
                </a:cubicBezTo>
                <a:lnTo>
                  <a:pt x="234773" y="14325"/>
                </a:lnTo>
                <a:cubicBezTo>
                  <a:pt x="234773" y="11460"/>
                  <a:pt x="232617" y="9311"/>
                  <a:pt x="230102" y="9311"/>
                </a:cubicBezTo>
                <a:lnTo>
                  <a:pt x="152127" y="9311"/>
                </a:lnTo>
                <a:close/>
                <a:moveTo>
                  <a:pt x="152127" y="0"/>
                </a:moveTo>
                <a:lnTo>
                  <a:pt x="230102" y="0"/>
                </a:lnTo>
                <a:cubicBezTo>
                  <a:pt x="237648" y="0"/>
                  <a:pt x="244116" y="6446"/>
                  <a:pt x="244116" y="14325"/>
                </a:cubicBezTo>
                <a:lnTo>
                  <a:pt x="244116" y="92038"/>
                </a:lnTo>
                <a:cubicBezTo>
                  <a:pt x="244116" y="99559"/>
                  <a:pt x="237648" y="106005"/>
                  <a:pt x="230102" y="106005"/>
                </a:cubicBezTo>
                <a:lnTo>
                  <a:pt x="152127" y="106005"/>
                </a:lnTo>
                <a:cubicBezTo>
                  <a:pt x="144221" y="106005"/>
                  <a:pt x="138113" y="99559"/>
                  <a:pt x="138113" y="92038"/>
                </a:cubicBezTo>
                <a:lnTo>
                  <a:pt x="138113" y="14325"/>
                </a:lnTo>
                <a:cubicBezTo>
                  <a:pt x="138113" y="6446"/>
                  <a:pt x="144221" y="0"/>
                  <a:pt x="152127" y="0"/>
                </a:cubicBezTo>
                <a:close/>
              </a:path>
            </a:pathLst>
          </a:custGeom>
          <a:solidFill>
            <a:schemeClr val="bg1"/>
          </a:solidFill>
          <a:ln>
            <a:noFill/>
          </a:ln>
          <a:effectLst/>
        </p:spPr>
        <p:txBody>
          <a:bodyPr anchor="ctr"/>
          <a:lstStyle/>
          <a:p>
            <a:endParaRPr lang="en-GB" sz="900" dirty="0">
              <a:latin typeface="Californian FB" panose="0207040306080B030204" pitchFamily="18" charset="0"/>
            </a:endParaRPr>
          </a:p>
        </p:txBody>
      </p:sp>
      <p:sp>
        <p:nvSpPr>
          <p:cNvPr id="31" name="Subtitle 2">
            <a:extLst>
              <a:ext uri="{FF2B5EF4-FFF2-40B4-BE49-F238E27FC236}">
                <a16:creationId xmlns:a16="http://schemas.microsoft.com/office/drawing/2014/main" id="{955FA624-EC4B-DB4E-93B7-034CE442F699}"/>
              </a:ext>
            </a:extLst>
          </p:cNvPr>
          <p:cNvSpPr txBox="1">
            <a:spLocks/>
          </p:cNvSpPr>
          <p:nvPr/>
        </p:nvSpPr>
        <p:spPr>
          <a:xfrm>
            <a:off x="928043" y="1219111"/>
            <a:ext cx="4538651" cy="335470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1750"/>
              </a:lnSpc>
            </a:pPr>
            <a:r>
              <a:rPr lang="en-US" sz="1400" dirty="0">
                <a:solidFill>
                  <a:schemeClr val="tx1"/>
                </a:solidFill>
                <a:latin typeface="Californian FB" panose="0207040306080B030204" pitchFamily="18" charset="0"/>
              </a:rPr>
              <a:t>Auto Springs East Africa PLC (ASEAP) is One of the Kenya’s largest Automotive parts manufacturer for Original Equipment Manufacturers (OEMs) and After Sale Market in East and Central Africa.</a:t>
            </a:r>
            <a:r>
              <a:rPr lang="en-US" dirty="0"/>
              <a:t> </a:t>
            </a:r>
          </a:p>
          <a:p>
            <a:pPr algn="just">
              <a:lnSpc>
                <a:spcPts val="1750"/>
              </a:lnSpc>
            </a:pPr>
            <a:r>
              <a:rPr lang="en-US" sz="1400" dirty="0">
                <a:solidFill>
                  <a:schemeClr val="tx1"/>
                </a:solidFill>
                <a:latin typeface="Californian FB" panose="0207040306080B030204" pitchFamily="18" charset="0"/>
                <a:ea typeface="Lato Light" panose="020F0502020204030203" pitchFamily="34" charset="0"/>
                <a:cs typeface="Mukta ExtraLight" panose="020B0000000000000000" pitchFamily="34" charset="77"/>
              </a:rPr>
              <a:t>Auto Springs was established in the year 1979 and has been producing a wide range of products for motor vehicles and motorcycles specifically leaf springs, nuts and bolts (</a:t>
            </a:r>
            <a:r>
              <a:rPr lang="en-US" sz="1400" dirty="0" err="1">
                <a:solidFill>
                  <a:schemeClr val="tx1"/>
                </a:solidFill>
                <a:latin typeface="Californian FB" panose="0207040306080B030204" pitchFamily="18" charset="0"/>
                <a:ea typeface="Lato Light" panose="020F0502020204030203" pitchFamily="34" charset="0"/>
                <a:cs typeface="Mukta ExtraLight" panose="020B0000000000000000" pitchFamily="34" charset="77"/>
              </a:rPr>
              <a:t>centre</a:t>
            </a:r>
            <a:r>
              <a:rPr lang="en-US" sz="1400" dirty="0">
                <a:solidFill>
                  <a:schemeClr val="tx1"/>
                </a:solidFill>
                <a:latin typeface="Californian FB" panose="0207040306080B030204" pitchFamily="18" charset="0"/>
                <a:ea typeface="Lato Light" panose="020F0502020204030203" pitchFamily="34" charset="0"/>
                <a:cs typeface="Mukta ExtraLight" panose="020B0000000000000000" pitchFamily="34" charset="77"/>
              </a:rPr>
              <a:t> bolts, U bolts, wheel studs, shackle pins etc.) and wiring harnesses for various models of commercial vehicles and motorcycles. In addition to the above, the company is also involved in a wide range of modification of springs to make them suitable for Kenyan roads.</a:t>
            </a:r>
          </a:p>
          <a:p>
            <a:pPr algn="just">
              <a:lnSpc>
                <a:spcPts val="1750"/>
              </a:lnSpc>
            </a:pPr>
            <a:r>
              <a:rPr lang="en-US" sz="1400" dirty="0">
                <a:solidFill>
                  <a:schemeClr val="tx1"/>
                </a:solidFill>
                <a:latin typeface="Californian FB" panose="0207040306080B030204" pitchFamily="18" charset="0"/>
                <a:ea typeface="Lato Light" panose="020F0502020204030203" pitchFamily="34" charset="0"/>
                <a:cs typeface="Mukta ExtraLight" panose="020B0000000000000000" pitchFamily="34" charset="77"/>
              </a:rPr>
              <a:t>The factory is located in Limuru near the interchange of </a:t>
            </a:r>
            <a:r>
              <a:rPr lang="en-US" sz="1400" dirty="0" err="1">
                <a:solidFill>
                  <a:schemeClr val="tx1"/>
                </a:solidFill>
                <a:latin typeface="Californian FB" panose="0207040306080B030204" pitchFamily="18" charset="0"/>
                <a:ea typeface="Lato Light" panose="020F0502020204030203" pitchFamily="34" charset="0"/>
                <a:cs typeface="Mukta ExtraLight" panose="020B0000000000000000" pitchFamily="34" charset="77"/>
              </a:rPr>
              <a:t>Kamandura</a:t>
            </a:r>
            <a:r>
              <a:rPr lang="en-US" sz="1400" dirty="0">
                <a:solidFill>
                  <a:schemeClr val="tx1"/>
                </a:solidFill>
                <a:latin typeface="Californian FB" panose="0207040306080B030204" pitchFamily="18" charset="0"/>
                <a:ea typeface="Lato Light" panose="020F0502020204030203" pitchFamily="34" charset="0"/>
                <a:cs typeface="Mukta ExtraLight" panose="020B0000000000000000" pitchFamily="34" charset="77"/>
              </a:rPr>
              <a:t> Mai </a:t>
            </a:r>
            <a:r>
              <a:rPr lang="en-US" sz="1400" dirty="0" err="1">
                <a:solidFill>
                  <a:schemeClr val="tx1"/>
                </a:solidFill>
                <a:latin typeface="Californian FB" panose="0207040306080B030204" pitchFamily="18" charset="0"/>
                <a:ea typeface="Lato Light" panose="020F0502020204030203" pitchFamily="34" charset="0"/>
                <a:cs typeface="Mukta ExtraLight" panose="020B0000000000000000" pitchFamily="34" charset="77"/>
              </a:rPr>
              <a:t>Mahiu</a:t>
            </a:r>
            <a:r>
              <a:rPr lang="en-US" sz="1400" dirty="0">
                <a:solidFill>
                  <a:schemeClr val="tx1"/>
                </a:solidFill>
                <a:latin typeface="Californian FB" panose="0207040306080B030204" pitchFamily="18" charset="0"/>
                <a:ea typeface="Lato Light" panose="020F0502020204030203" pitchFamily="34" charset="0"/>
                <a:cs typeface="Mukta ExtraLight" panose="020B0000000000000000" pitchFamily="34" charset="77"/>
              </a:rPr>
              <a:t> Narok road and Eldoret </a:t>
            </a:r>
            <a:r>
              <a:rPr lang="en-US" sz="1400" dirty="0" err="1">
                <a:solidFill>
                  <a:schemeClr val="tx1"/>
                </a:solidFill>
                <a:latin typeface="Californian FB" panose="0207040306080B030204" pitchFamily="18" charset="0"/>
                <a:ea typeface="Lato Light" panose="020F0502020204030203" pitchFamily="34" charset="0"/>
                <a:cs typeface="Mukta ExtraLight" panose="020B0000000000000000" pitchFamily="34" charset="77"/>
              </a:rPr>
              <a:t>Malaba</a:t>
            </a:r>
            <a:r>
              <a:rPr lang="en-US" sz="1400" dirty="0">
                <a:solidFill>
                  <a:schemeClr val="tx1"/>
                </a:solidFill>
                <a:latin typeface="Californian FB" panose="0207040306080B030204" pitchFamily="18" charset="0"/>
                <a:ea typeface="Lato Light" panose="020F0502020204030203" pitchFamily="34" charset="0"/>
                <a:cs typeface="Mukta ExtraLight" panose="020B0000000000000000" pitchFamily="34" charset="77"/>
              </a:rPr>
              <a:t> road.</a:t>
            </a:r>
            <a:endParaRPr lang="en-GB" sz="1400" dirty="0">
              <a:solidFill>
                <a:schemeClr val="tx1"/>
              </a:solidFill>
              <a:latin typeface="Californian FB" panose="0207040306080B030204" pitchFamily="18" charset="0"/>
              <a:ea typeface="Lato Light" panose="020F0502020204030203" pitchFamily="34" charset="0"/>
              <a:cs typeface="Mukta ExtraLight" panose="020B0000000000000000" pitchFamily="34" charset="77"/>
            </a:endParaRPr>
          </a:p>
        </p:txBody>
      </p:sp>
      <p:sp>
        <p:nvSpPr>
          <p:cNvPr id="41" name="Freeform 403">
            <a:extLst>
              <a:ext uri="{FF2B5EF4-FFF2-40B4-BE49-F238E27FC236}">
                <a16:creationId xmlns:a16="http://schemas.microsoft.com/office/drawing/2014/main" id="{25A30956-97F0-BD40-AF85-C2B3BDF6656F}"/>
              </a:ext>
            </a:extLst>
          </p:cNvPr>
          <p:cNvSpPr>
            <a:spLocks noChangeArrowheads="1"/>
          </p:cNvSpPr>
          <p:nvPr/>
        </p:nvSpPr>
        <p:spPr bwMode="auto">
          <a:xfrm>
            <a:off x="928043" y="5664255"/>
            <a:ext cx="405724" cy="382114"/>
          </a:xfrm>
          <a:custGeom>
            <a:avLst/>
            <a:gdLst>
              <a:gd name="T0" fmla="*/ 368358 w 309204"/>
              <a:gd name="T1" fmla="*/ 251101 h 298091"/>
              <a:gd name="T2" fmla="*/ 283257 w 309204"/>
              <a:gd name="T3" fmla="*/ 342828 h 298091"/>
              <a:gd name="T4" fmla="*/ 237739 w 309204"/>
              <a:gd name="T5" fmla="*/ 299585 h 298091"/>
              <a:gd name="T6" fmla="*/ 250272 w 309204"/>
              <a:gd name="T7" fmla="*/ 287792 h 298091"/>
              <a:gd name="T8" fmla="*/ 355823 w 309204"/>
              <a:gd name="T9" fmla="*/ 240617 h 298091"/>
              <a:gd name="T10" fmla="*/ 14513 w 309204"/>
              <a:gd name="T11" fmla="*/ 223570 h 298091"/>
              <a:gd name="T12" fmla="*/ 17152 w 309204"/>
              <a:gd name="T13" fmla="*/ 280162 h 298091"/>
              <a:gd name="T14" fmla="*/ 87739 w 309204"/>
              <a:gd name="T15" fmla="*/ 473626 h 298091"/>
              <a:gd name="T16" fmla="*/ 75863 w 309204"/>
              <a:gd name="T17" fmla="*/ 472967 h 298091"/>
              <a:gd name="T18" fmla="*/ 3959 w 309204"/>
              <a:gd name="T19" fmla="*/ 230149 h 298091"/>
              <a:gd name="T20" fmla="*/ 213356 w 309204"/>
              <a:gd name="T21" fmla="*/ 175743 h 298091"/>
              <a:gd name="T22" fmla="*/ 281401 w 309204"/>
              <a:gd name="T23" fmla="*/ 416243 h 298091"/>
              <a:gd name="T24" fmla="*/ 348793 w 309204"/>
              <a:gd name="T25" fmla="*/ 175743 h 298091"/>
              <a:gd name="T26" fmla="*/ 274205 w 309204"/>
              <a:gd name="T27" fmla="*/ 210380 h 298091"/>
              <a:gd name="T28" fmla="*/ 213356 w 309204"/>
              <a:gd name="T29" fmla="*/ 158752 h 298091"/>
              <a:gd name="T30" fmla="*/ 348793 w 309204"/>
              <a:gd name="T31" fmla="*/ 158752 h 298091"/>
              <a:gd name="T32" fmla="*/ 285328 w 309204"/>
              <a:gd name="T33" fmla="*/ 433888 h 298091"/>
              <a:gd name="T34" fmla="*/ 276822 w 309204"/>
              <a:gd name="T35" fmla="*/ 433888 h 298091"/>
              <a:gd name="T36" fmla="*/ 213356 w 309204"/>
              <a:gd name="T37" fmla="*/ 158752 h 298091"/>
              <a:gd name="T38" fmla="*/ 513086 w 309204"/>
              <a:gd name="T39" fmla="*/ 282304 h 298091"/>
              <a:gd name="T40" fmla="*/ 496107 w 309204"/>
              <a:gd name="T41" fmla="*/ 282304 h 298091"/>
              <a:gd name="T42" fmla="*/ 428186 w 309204"/>
              <a:gd name="T43" fmla="*/ 112979 h 298091"/>
              <a:gd name="T44" fmla="*/ 282999 w 309204"/>
              <a:gd name="T45" fmla="*/ 49069 h 298091"/>
              <a:gd name="T46" fmla="*/ 282999 w 309204"/>
              <a:gd name="T47" fmla="*/ 66100 h 298091"/>
              <a:gd name="T48" fmla="*/ 282999 w 309204"/>
              <a:gd name="T49" fmla="*/ 493208 h 298091"/>
              <a:gd name="T50" fmla="*/ 439876 w 309204"/>
              <a:gd name="T51" fmla="*/ 436218 h 298091"/>
              <a:gd name="T52" fmla="*/ 282999 w 309204"/>
              <a:gd name="T53" fmla="*/ 510241 h 298091"/>
              <a:gd name="T54" fmla="*/ 282999 w 309204"/>
              <a:gd name="T55" fmla="*/ 49069 h 298091"/>
              <a:gd name="T56" fmla="*/ 562151 w 309204"/>
              <a:gd name="T57" fmla="*/ 280793 h 298091"/>
              <a:gd name="T58" fmla="*/ 382753 w 309204"/>
              <a:gd name="T59" fmla="*/ 541994 h 298091"/>
              <a:gd name="T60" fmla="*/ 378840 w 309204"/>
              <a:gd name="T61" fmla="*/ 525668 h 298091"/>
              <a:gd name="T62" fmla="*/ 281639 w 309204"/>
              <a:gd name="T63" fmla="*/ 16978 h 298091"/>
              <a:gd name="T64" fmla="*/ 183785 w 309204"/>
              <a:gd name="T65" fmla="*/ 26120 h 298091"/>
              <a:gd name="T66" fmla="*/ 281639 w 309204"/>
              <a:gd name="T67" fmla="*/ 0 h 29809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09204" h="298091">
                <a:moveTo>
                  <a:pt x="202248" y="131616"/>
                </a:moveTo>
                <a:cubicBezTo>
                  <a:pt x="204425" y="133418"/>
                  <a:pt x="204425" y="136301"/>
                  <a:pt x="202611" y="138103"/>
                </a:cubicBezTo>
                <a:lnTo>
                  <a:pt x="159068" y="187110"/>
                </a:lnTo>
                <a:cubicBezTo>
                  <a:pt x="158342" y="187831"/>
                  <a:pt x="156891" y="188552"/>
                  <a:pt x="155802" y="188552"/>
                </a:cubicBezTo>
                <a:cubicBezTo>
                  <a:pt x="154351" y="188552"/>
                  <a:pt x="153262" y="188191"/>
                  <a:pt x="152536" y="187110"/>
                </a:cubicBezTo>
                <a:lnTo>
                  <a:pt x="130765" y="164769"/>
                </a:lnTo>
                <a:cubicBezTo>
                  <a:pt x="128588" y="162967"/>
                  <a:pt x="128951" y="159724"/>
                  <a:pt x="130765" y="157922"/>
                </a:cubicBezTo>
                <a:cubicBezTo>
                  <a:pt x="132579" y="156120"/>
                  <a:pt x="135482" y="156120"/>
                  <a:pt x="137659" y="158282"/>
                </a:cubicBezTo>
                <a:lnTo>
                  <a:pt x="155439" y="176660"/>
                </a:lnTo>
                <a:lnTo>
                  <a:pt x="195716" y="132337"/>
                </a:lnTo>
                <a:cubicBezTo>
                  <a:pt x="197531" y="130175"/>
                  <a:pt x="200433" y="130175"/>
                  <a:pt x="202248" y="131616"/>
                </a:cubicBezTo>
                <a:close/>
                <a:moveTo>
                  <a:pt x="7983" y="122961"/>
                </a:moveTo>
                <a:cubicBezTo>
                  <a:pt x="10523" y="123323"/>
                  <a:pt x="11974" y="125856"/>
                  <a:pt x="11611" y="128390"/>
                </a:cubicBezTo>
                <a:cubicBezTo>
                  <a:pt x="10160" y="136714"/>
                  <a:pt x="9434" y="145400"/>
                  <a:pt x="9434" y="154086"/>
                </a:cubicBezTo>
                <a:cubicBezTo>
                  <a:pt x="9434" y="191363"/>
                  <a:pt x="23223" y="226469"/>
                  <a:pt x="48623" y="253975"/>
                </a:cubicBezTo>
                <a:cubicBezTo>
                  <a:pt x="50437" y="255784"/>
                  <a:pt x="50437" y="258680"/>
                  <a:pt x="48260" y="260489"/>
                </a:cubicBezTo>
                <a:cubicBezTo>
                  <a:pt x="47534" y="261213"/>
                  <a:pt x="46445" y="261575"/>
                  <a:pt x="44994" y="261575"/>
                </a:cubicBezTo>
                <a:cubicBezTo>
                  <a:pt x="43905" y="261575"/>
                  <a:pt x="42454" y="261213"/>
                  <a:pt x="41728" y="260127"/>
                </a:cubicBezTo>
                <a:cubicBezTo>
                  <a:pt x="14514" y="231174"/>
                  <a:pt x="0" y="193535"/>
                  <a:pt x="0" y="154086"/>
                </a:cubicBezTo>
                <a:cubicBezTo>
                  <a:pt x="0" y="145038"/>
                  <a:pt x="725" y="135628"/>
                  <a:pt x="2177" y="126580"/>
                </a:cubicBezTo>
                <a:cubicBezTo>
                  <a:pt x="2903" y="124047"/>
                  <a:pt x="5443" y="122237"/>
                  <a:pt x="7983" y="122961"/>
                </a:cubicBezTo>
                <a:close/>
                <a:moveTo>
                  <a:pt x="117354" y="96657"/>
                </a:moveTo>
                <a:cubicBezTo>
                  <a:pt x="96481" y="96657"/>
                  <a:pt x="79207" y="113910"/>
                  <a:pt x="79207" y="135117"/>
                </a:cubicBezTo>
                <a:cubicBezTo>
                  <a:pt x="79207" y="177889"/>
                  <a:pt x="141466" y="220303"/>
                  <a:pt x="154781" y="228929"/>
                </a:cubicBezTo>
                <a:cubicBezTo>
                  <a:pt x="167737" y="220303"/>
                  <a:pt x="229996" y="177889"/>
                  <a:pt x="229996" y="135117"/>
                </a:cubicBezTo>
                <a:cubicBezTo>
                  <a:pt x="229996" y="113910"/>
                  <a:pt x="212722" y="96657"/>
                  <a:pt x="191849" y="96657"/>
                </a:cubicBezTo>
                <a:cubicBezTo>
                  <a:pt x="178173" y="96657"/>
                  <a:pt x="165578" y="104205"/>
                  <a:pt x="158740" y="115707"/>
                </a:cubicBezTo>
                <a:cubicBezTo>
                  <a:pt x="156941" y="118583"/>
                  <a:pt x="152262" y="118583"/>
                  <a:pt x="150823" y="115707"/>
                </a:cubicBezTo>
                <a:cubicBezTo>
                  <a:pt x="143625" y="104205"/>
                  <a:pt x="131029" y="96657"/>
                  <a:pt x="117354" y="96657"/>
                </a:cubicBezTo>
                <a:close/>
                <a:moveTo>
                  <a:pt x="117354" y="87312"/>
                </a:moveTo>
                <a:cubicBezTo>
                  <a:pt x="132109" y="87312"/>
                  <a:pt x="145784" y="94141"/>
                  <a:pt x="154781" y="105284"/>
                </a:cubicBezTo>
                <a:cubicBezTo>
                  <a:pt x="163418" y="94141"/>
                  <a:pt x="177454" y="87312"/>
                  <a:pt x="191849" y="87312"/>
                </a:cubicBezTo>
                <a:cubicBezTo>
                  <a:pt x="218120" y="87312"/>
                  <a:pt x="239353" y="108878"/>
                  <a:pt x="239353" y="135117"/>
                </a:cubicBezTo>
                <a:cubicBezTo>
                  <a:pt x="239353" y="187594"/>
                  <a:pt x="160539" y="236477"/>
                  <a:pt x="156941" y="238634"/>
                </a:cubicBezTo>
                <a:cubicBezTo>
                  <a:pt x="156221" y="238993"/>
                  <a:pt x="155501" y="239353"/>
                  <a:pt x="154781" y="239353"/>
                </a:cubicBezTo>
                <a:cubicBezTo>
                  <a:pt x="153702" y="239353"/>
                  <a:pt x="152982" y="238993"/>
                  <a:pt x="152262" y="238634"/>
                </a:cubicBezTo>
                <a:cubicBezTo>
                  <a:pt x="148663" y="236477"/>
                  <a:pt x="69850" y="187594"/>
                  <a:pt x="69850" y="135117"/>
                </a:cubicBezTo>
                <a:cubicBezTo>
                  <a:pt x="69850" y="108878"/>
                  <a:pt x="91443" y="87312"/>
                  <a:pt x="117354" y="87312"/>
                </a:cubicBezTo>
                <a:close/>
                <a:moveTo>
                  <a:pt x="241984" y="61774"/>
                </a:moveTo>
                <a:cubicBezTo>
                  <a:pt x="267488" y="86053"/>
                  <a:pt x="282216" y="119752"/>
                  <a:pt x="282216" y="155264"/>
                </a:cubicBezTo>
                <a:cubicBezTo>
                  <a:pt x="282216" y="157800"/>
                  <a:pt x="280420" y="159975"/>
                  <a:pt x="277905" y="159975"/>
                </a:cubicBezTo>
                <a:cubicBezTo>
                  <a:pt x="275032" y="159975"/>
                  <a:pt x="272877" y="157800"/>
                  <a:pt x="272877" y="155264"/>
                </a:cubicBezTo>
                <a:cubicBezTo>
                  <a:pt x="272877" y="122651"/>
                  <a:pt x="259586" y="91126"/>
                  <a:pt x="235519" y="68659"/>
                </a:cubicBezTo>
                <a:cubicBezTo>
                  <a:pt x="233722" y="66848"/>
                  <a:pt x="233363" y="63949"/>
                  <a:pt x="235519" y="62137"/>
                </a:cubicBezTo>
                <a:cubicBezTo>
                  <a:pt x="236955" y="60325"/>
                  <a:pt x="240188" y="60325"/>
                  <a:pt x="241984" y="61774"/>
                </a:cubicBezTo>
                <a:close/>
                <a:moveTo>
                  <a:pt x="155660" y="26987"/>
                </a:moveTo>
                <a:cubicBezTo>
                  <a:pt x="158187" y="26987"/>
                  <a:pt x="160353" y="29149"/>
                  <a:pt x="160353" y="31671"/>
                </a:cubicBezTo>
                <a:cubicBezTo>
                  <a:pt x="160353" y="34553"/>
                  <a:pt x="158187" y="36354"/>
                  <a:pt x="155660" y="36354"/>
                </a:cubicBezTo>
                <a:cubicBezTo>
                  <a:pt x="90673" y="36354"/>
                  <a:pt x="37962" y="88956"/>
                  <a:pt x="37962" y="153807"/>
                </a:cubicBezTo>
                <a:cubicBezTo>
                  <a:pt x="37962" y="218658"/>
                  <a:pt x="90673" y="271259"/>
                  <a:pt x="155660" y="271259"/>
                </a:cubicBezTo>
                <a:cubicBezTo>
                  <a:pt x="185265" y="271259"/>
                  <a:pt x="213787" y="260091"/>
                  <a:pt x="235449" y="239915"/>
                </a:cubicBezTo>
                <a:cubicBezTo>
                  <a:pt x="237616" y="238113"/>
                  <a:pt x="240504" y="238113"/>
                  <a:pt x="241948" y="239915"/>
                </a:cubicBezTo>
                <a:cubicBezTo>
                  <a:pt x="244114" y="242076"/>
                  <a:pt x="243753" y="244959"/>
                  <a:pt x="241948" y="246760"/>
                </a:cubicBezTo>
                <a:cubicBezTo>
                  <a:pt x="218480" y="268377"/>
                  <a:pt x="187431" y="280627"/>
                  <a:pt x="155660" y="280627"/>
                </a:cubicBezTo>
                <a:cubicBezTo>
                  <a:pt x="85619" y="280627"/>
                  <a:pt x="28575" y="223702"/>
                  <a:pt x="28575" y="153807"/>
                </a:cubicBezTo>
                <a:cubicBezTo>
                  <a:pt x="28575" y="83912"/>
                  <a:pt x="85619" y="26987"/>
                  <a:pt x="155660" y="26987"/>
                </a:cubicBezTo>
                <a:close/>
                <a:moveTo>
                  <a:pt x="154912" y="0"/>
                </a:moveTo>
                <a:cubicBezTo>
                  <a:pt x="239952" y="0"/>
                  <a:pt x="309204" y="69315"/>
                  <a:pt x="309204" y="154433"/>
                </a:cubicBezTo>
                <a:cubicBezTo>
                  <a:pt x="309204" y="218001"/>
                  <a:pt x="270811" y="274387"/>
                  <a:pt x="211964" y="297732"/>
                </a:cubicBezTo>
                <a:cubicBezTo>
                  <a:pt x="211605" y="298091"/>
                  <a:pt x="210888" y="298091"/>
                  <a:pt x="210529" y="298091"/>
                </a:cubicBezTo>
                <a:cubicBezTo>
                  <a:pt x="208376" y="298091"/>
                  <a:pt x="206582" y="297013"/>
                  <a:pt x="206223" y="295218"/>
                </a:cubicBezTo>
                <a:cubicBezTo>
                  <a:pt x="204788" y="292704"/>
                  <a:pt x="206223" y="290190"/>
                  <a:pt x="208376" y="289112"/>
                </a:cubicBezTo>
                <a:cubicBezTo>
                  <a:pt x="263993" y="267204"/>
                  <a:pt x="299516" y="214051"/>
                  <a:pt x="299516" y="154433"/>
                </a:cubicBezTo>
                <a:cubicBezTo>
                  <a:pt x="299516" y="74343"/>
                  <a:pt x="234570" y="9338"/>
                  <a:pt x="154912" y="9338"/>
                </a:cubicBezTo>
                <a:cubicBezTo>
                  <a:pt x="138406" y="9338"/>
                  <a:pt x="122259" y="12211"/>
                  <a:pt x="106830" y="17598"/>
                </a:cubicBezTo>
                <a:cubicBezTo>
                  <a:pt x="104677" y="18316"/>
                  <a:pt x="101807" y="17239"/>
                  <a:pt x="101089" y="14366"/>
                </a:cubicBezTo>
                <a:cubicBezTo>
                  <a:pt x="100013" y="12211"/>
                  <a:pt x="101448" y="9697"/>
                  <a:pt x="103601" y="8619"/>
                </a:cubicBezTo>
                <a:cubicBezTo>
                  <a:pt x="120107" y="2873"/>
                  <a:pt x="137330" y="0"/>
                  <a:pt x="154912" y="0"/>
                </a:cubicBezTo>
                <a:close/>
              </a:path>
            </a:pathLst>
          </a:custGeom>
          <a:solidFill>
            <a:schemeClr val="bg1"/>
          </a:solidFill>
          <a:ln>
            <a:noFill/>
          </a:ln>
          <a:effectLst/>
        </p:spPr>
        <p:txBody>
          <a:bodyPr anchor="ctr"/>
          <a:lstStyle/>
          <a:p>
            <a:endParaRPr lang="en-GB" dirty="0">
              <a:latin typeface="Californian FB" panose="0207040306080B030204" pitchFamily="18" charset="0"/>
            </a:endParaRPr>
          </a:p>
        </p:txBody>
      </p:sp>
      <p:sp>
        <p:nvSpPr>
          <p:cNvPr id="30" name="Title 1">
            <a:extLst>
              <a:ext uri="{FF2B5EF4-FFF2-40B4-BE49-F238E27FC236}">
                <a16:creationId xmlns:a16="http://schemas.microsoft.com/office/drawing/2014/main" id="{8790BDBE-858D-4856-8D42-F65D27D1CB07}"/>
              </a:ext>
            </a:extLst>
          </p:cNvPr>
          <p:cNvSpPr txBox="1">
            <a:spLocks/>
          </p:cNvSpPr>
          <p:nvPr/>
        </p:nvSpPr>
        <p:spPr>
          <a:xfrm>
            <a:off x="327025" y="149464"/>
            <a:ext cx="11864975" cy="9754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b="1" dirty="0">
                <a:solidFill>
                  <a:srgbClr val="153564"/>
                </a:solidFill>
                <a:latin typeface="Californian FB" panose="0207040306080B030204" pitchFamily="18" charset="0"/>
              </a:rPr>
              <a:t>Company Overview</a:t>
            </a:r>
            <a:br>
              <a:rPr lang="en-US" altLang="en-US" sz="3600" b="1" dirty="0">
                <a:solidFill>
                  <a:srgbClr val="153564"/>
                </a:solidFill>
                <a:latin typeface="Californian FB" panose="0207040306080B030204" pitchFamily="18" charset="0"/>
              </a:rPr>
            </a:br>
            <a:r>
              <a:rPr lang="en-US" altLang="en-US" sz="2000" b="1" dirty="0">
                <a:solidFill>
                  <a:srgbClr val="153564"/>
                </a:solidFill>
                <a:latin typeface="Californian FB" panose="0207040306080B030204" pitchFamily="18" charset="0"/>
              </a:rPr>
              <a:t>Background</a:t>
            </a:r>
            <a:endParaRPr lang="en-US" altLang="en-US" sz="2000" dirty="0">
              <a:solidFill>
                <a:srgbClr val="153564"/>
              </a:solidFill>
              <a:latin typeface="Californian FB" panose="0207040306080B030204" pitchFamily="18" charset="0"/>
            </a:endParaRPr>
          </a:p>
        </p:txBody>
      </p:sp>
      <p:cxnSp>
        <p:nvCxnSpPr>
          <p:cNvPr id="32" name="Straight Connector 31">
            <a:extLst>
              <a:ext uri="{FF2B5EF4-FFF2-40B4-BE49-F238E27FC236}">
                <a16:creationId xmlns:a16="http://schemas.microsoft.com/office/drawing/2014/main" id="{544DB779-ECB1-4A76-B462-20A2156E68C6}"/>
              </a:ext>
            </a:extLst>
          </p:cNvPr>
          <p:cNvCxnSpPr/>
          <p:nvPr/>
        </p:nvCxnSpPr>
        <p:spPr>
          <a:xfrm>
            <a:off x="327025" y="1182688"/>
            <a:ext cx="11233150" cy="0"/>
          </a:xfrm>
          <a:prstGeom prst="line">
            <a:avLst/>
          </a:prstGeom>
          <a:ln w="28575">
            <a:solidFill>
              <a:srgbClr val="323264"/>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14420E8-630B-4FBD-BB8F-FC5F6ADE3D8A}"/>
              </a:ext>
            </a:extLst>
          </p:cNvPr>
          <p:cNvPicPr>
            <a:picLocks noChangeAspect="1"/>
          </p:cNvPicPr>
          <p:nvPr/>
        </p:nvPicPr>
        <p:blipFill>
          <a:blip r:embed="rId2"/>
          <a:stretch>
            <a:fillRect/>
          </a:stretch>
        </p:blipFill>
        <p:spPr>
          <a:xfrm>
            <a:off x="5829300" y="1447637"/>
            <a:ext cx="5730876" cy="5134123"/>
          </a:xfrm>
          <a:prstGeom prst="rect">
            <a:avLst/>
          </a:prstGeom>
        </p:spPr>
      </p:pic>
      <p:pic>
        <p:nvPicPr>
          <p:cNvPr id="3" name="Picture 2">
            <a:extLst>
              <a:ext uri="{FF2B5EF4-FFF2-40B4-BE49-F238E27FC236}">
                <a16:creationId xmlns:a16="http://schemas.microsoft.com/office/drawing/2014/main" id="{924DD071-7EAE-490E-809B-0492390ED797}"/>
              </a:ext>
            </a:extLst>
          </p:cNvPr>
          <p:cNvPicPr>
            <a:picLocks noChangeAspect="1"/>
          </p:cNvPicPr>
          <p:nvPr/>
        </p:nvPicPr>
        <p:blipFill>
          <a:blip r:embed="rId3"/>
          <a:stretch>
            <a:fillRect/>
          </a:stretch>
        </p:blipFill>
        <p:spPr>
          <a:xfrm>
            <a:off x="954757" y="4592700"/>
            <a:ext cx="4536393" cy="1989060"/>
          </a:xfrm>
          <a:prstGeom prst="rect">
            <a:avLst/>
          </a:prstGeom>
        </p:spPr>
      </p:pic>
    </p:spTree>
    <p:extLst>
      <p:ext uri="{BB962C8B-B14F-4D97-AF65-F5344CB8AC3E}">
        <p14:creationId xmlns:p14="http://schemas.microsoft.com/office/powerpoint/2010/main" val="1863310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412">
            <a:extLst>
              <a:ext uri="{FF2B5EF4-FFF2-40B4-BE49-F238E27FC236}">
                <a16:creationId xmlns:a16="http://schemas.microsoft.com/office/drawing/2014/main" id="{37F3A020-BD02-A049-9DB8-84F58626F52B}"/>
              </a:ext>
            </a:extLst>
          </p:cNvPr>
          <p:cNvSpPr>
            <a:spLocks noChangeArrowheads="1"/>
          </p:cNvSpPr>
          <p:nvPr/>
        </p:nvSpPr>
        <p:spPr bwMode="auto">
          <a:xfrm>
            <a:off x="949485" y="1927549"/>
            <a:ext cx="339176" cy="338218"/>
          </a:xfrm>
          <a:custGeom>
            <a:avLst/>
            <a:gdLst>
              <a:gd name="T0" fmla="*/ 515659 w 309203"/>
              <a:gd name="T1" fmla="*/ 253556 h 309203"/>
              <a:gd name="T2" fmla="*/ 207883 w 309203"/>
              <a:gd name="T3" fmla="*/ 473231 h 309203"/>
              <a:gd name="T4" fmla="*/ 356532 w 309203"/>
              <a:gd name="T5" fmla="*/ 545804 h 309203"/>
              <a:gd name="T6" fmla="*/ 545784 w 309203"/>
              <a:gd name="T7" fmla="*/ 356200 h 309203"/>
              <a:gd name="T8" fmla="*/ 515659 w 309203"/>
              <a:gd name="T9" fmla="*/ 253556 h 309203"/>
              <a:gd name="T10" fmla="*/ 354949 w 309203"/>
              <a:gd name="T11" fmla="*/ 202266 h 309203"/>
              <a:gd name="T12" fmla="*/ 363431 w 309203"/>
              <a:gd name="T13" fmla="*/ 210797 h 309203"/>
              <a:gd name="T14" fmla="*/ 354949 w 309203"/>
              <a:gd name="T15" fmla="*/ 219329 h 309203"/>
              <a:gd name="T16" fmla="*/ 326240 w 309203"/>
              <a:gd name="T17" fmla="*/ 221956 h 309203"/>
              <a:gd name="T18" fmla="*/ 218581 w 309203"/>
              <a:gd name="T19" fmla="*/ 355832 h 309203"/>
              <a:gd name="T20" fmla="*/ 221843 w 309203"/>
              <a:gd name="T21" fmla="*/ 384707 h 309203"/>
              <a:gd name="T22" fmla="*/ 215320 w 309203"/>
              <a:gd name="T23" fmla="*/ 394551 h 309203"/>
              <a:gd name="T24" fmla="*/ 213360 w 309203"/>
              <a:gd name="T25" fmla="*/ 395207 h 309203"/>
              <a:gd name="T26" fmla="*/ 205532 w 309203"/>
              <a:gd name="T27" fmla="*/ 387987 h 309203"/>
              <a:gd name="T28" fmla="*/ 202268 w 309203"/>
              <a:gd name="T29" fmla="*/ 355832 h 309203"/>
              <a:gd name="T30" fmla="*/ 322979 w 309203"/>
              <a:gd name="T31" fmla="*/ 205547 h 309203"/>
              <a:gd name="T32" fmla="*/ 354949 w 309203"/>
              <a:gd name="T33" fmla="*/ 202266 h 309203"/>
              <a:gd name="T34" fmla="*/ 356532 w 309203"/>
              <a:gd name="T35" fmla="*/ 167254 h 309203"/>
              <a:gd name="T36" fmla="*/ 167282 w 309203"/>
              <a:gd name="T37" fmla="*/ 356200 h 309203"/>
              <a:gd name="T38" fmla="*/ 197403 w 309203"/>
              <a:gd name="T39" fmla="*/ 459501 h 309203"/>
              <a:gd name="T40" fmla="*/ 505838 w 309203"/>
              <a:gd name="T41" fmla="*/ 239825 h 309203"/>
              <a:gd name="T42" fmla="*/ 356532 w 309203"/>
              <a:gd name="T43" fmla="*/ 167254 h 309203"/>
              <a:gd name="T44" fmla="*/ 356532 w 309203"/>
              <a:gd name="T45" fmla="*/ 150255 h 309203"/>
              <a:gd name="T46" fmla="*/ 524172 w 309203"/>
              <a:gd name="T47" fmla="*/ 235903 h 309203"/>
              <a:gd name="T48" fmla="*/ 524172 w 309203"/>
              <a:gd name="T49" fmla="*/ 237208 h 309203"/>
              <a:gd name="T50" fmla="*/ 524828 w 309203"/>
              <a:gd name="T51" fmla="*/ 237208 h 309203"/>
              <a:gd name="T52" fmla="*/ 562806 w 309203"/>
              <a:gd name="T53" fmla="*/ 356200 h 309203"/>
              <a:gd name="T54" fmla="*/ 356532 w 309203"/>
              <a:gd name="T55" fmla="*/ 562801 h 309203"/>
              <a:gd name="T56" fmla="*/ 188892 w 309203"/>
              <a:gd name="T57" fmla="*/ 476500 h 309203"/>
              <a:gd name="T58" fmla="*/ 188237 w 309203"/>
              <a:gd name="T59" fmla="*/ 476500 h 309203"/>
              <a:gd name="T60" fmla="*/ 188237 w 309203"/>
              <a:gd name="T61" fmla="*/ 475848 h 309203"/>
              <a:gd name="T62" fmla="*/ 150256 w 309203"/>
              <a:gd name="T63" fmla="*/ 356200 h 309203"/>
              <a:gd name="T64" fmla="*/ 356532 w 309203"/>
              <a:gd name="T65" fmla="*/ 150255 h 309203"/>
              <a:gd name="T66" fmla="*/ 105135 w 309203"/>
              <a:gd name="T67" fmla="*/ 56205 h 309203"/>
              <a:gd name="T68" fmla="*/ 116474 w 309203"/>
              <a:gd name="T69" fmla="*/ 61421 h 309203"/>
              <a:gd name="T70" fmla="*/ 111136 w 309203"/>
              <a:gd name="T71" fmla="*/ 72507 h 309203"/>
              <a:gd name="T72" fmla="*/ 66462 w 309203"/>
              <a:gd name="T73" fmla="*/ 135768 h 309203"/>
              <a:gd name="T74" fmla="*/ 66462 w 309203"/>
              <a:gd name="T75" fmla="*/ 232939 h 309203"/>
              <a:gd name="T76" fmla="*/ 57791 w 309203"/>
              <a:gd name="T77" fmla="*/ 242068 h 309203"/>
              <a:gd name="T78" fmla="*/ 49122 w 309203"/>
              <a:gd name="T79" fmla="*/ 232939 h 309203"/>
              <a:gd name="T80" fmla="*/ 49122 w 309203"/>
              <a:gd name="T81" fmla="*/ 135768 h 309203"/>
              <a:gd name="T82" fmla="*/ 105135 w 309203"/>
              <a:gd name="T83" fmla="*/ 56205 h 309203"/>
              <a:gd name="T84" fmla="*/ 137254 w 309203"/>
              <a:gd name="T85" fmla="*/ 0 h 309203"/>
              <a:gd name="T86" fmla="*/ 273850 w 309203"/>
              <a:gd name="T87" fmla="*/ 136120 h 309203"/>
              <a:gd name="T88" fmla="*/ 265315 w 309203"/>
              <a:gd name="T89" fmla="*/ 144626 h 309203"/>
              <a:gd name="T90" fmla="*/ 257435 w 309203"/>
              <a:gd name="T91" fmla="*/ 136120 h 309203"/>
              <a:gd name="T92" fmla="*/ 137254 w 309203"/>
              <a:gd name="T93" fmla="*/ 17015 h 309203"/>
              <a:gd name="T94" fmla="*/ 17729 w 309203"/>
              <a:gd name="T95" fmla="*/ 136120 h 309203"/>
              <a:gd name="T96" fmla="*/ 17729 w 309203"/>
              <a:gd name="T97" fmla="*/ 272892 h 309203"/>
              <a:gd name="T98" fmla="*/ 128715 w 309203"/>
              <a:gd name="T99" fmla="*/ 272892 h 309203"/>
              <a:gd name="T100" fmla="*/ 137254 w 309203"/>
              <a:gd name="T101" fmla="*/ 281400 h 309203"/>
              <a:gd name="T102" fmla="*/ 128715 w 309203"/>
              <a:gd name="T103" fmla="*/ 289907 h 309203"/>
              <a:gd name="T104" fmla="*/ 17729 w 309203"/>
              <a:gd name="T105" fmla="*/ 289907 h 309203"/>
              <a:gd name="T106" fmla="*/ 17729 w 309203"/>
              <a:gd name="T107" fmla="*/ 426027 h 309203"/>
              <a:gd name="T108" fmla="*/ 137254 w 309203"/>
              <a:gd name="T109" fmla="*/ 545787 h 309203"/>
              <a:gd name="T110" fmla="*/ 196359 w 309203"/>
              <a:gd name="T111" fmla="*/ 530081 h 309203"/>
              <a:gd name="T112" fmla="*/ 208179 w 309203"/>
              <a:gd name="T113" fmla="*/ 533352 h 309203"/>
              <a:gd name="T114" fmla="*/ 204896 w 309203"/>
              <a:gd name="T115" fmla="*/ 545132 h 309203"/>
              <a:gd name="T116" fmla="*/ 137254 w 309203"/>
              <a:gd name="T117" fmla="*/ 562801 h 309203"/>
              <a:gd name="T118" fmla="*/ 0 w 309203"/>
              <a:gd name="T119" fmla="*/ 426027 h 309203"/>
              <a:gd name="T120" fmla="*/ 0 w 309203"/>
              <a:gd name="T121" fmla="*/ 136120 h 309203"/>
              <a:gd name="T122" fmla="*/ 137254 w 309203"/>
              <a:gd name="T123" fmla="*/ 0 h 30920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9203" h="309203">
                <a:moveTo>
                  <a:pt x="283300" y="139303"/>
                </a:moveTo>
                <a:lnTo>
                  <a:pt x="114210" y="259993"/>
                </a:lnTo>
                <a:cubicBezTo>
                  <a:pt x="133277" y="284059"/>
                  <a:pt x="162778" y="299864"/>
                  <a:pt x="195877" y="299864"/>
                </a:cubicBezTo>
                <a:cubicBezTo>
                  <a:pt x="253440" y="299864"/>
                  <a:pt x="299850" y="253168"/>
                  <a:pt x="299850" y="195697"/>
                </a:cubicBezTo>
                <a:cubicBezTo>
                  <a:pt x="299850" y="175223"/>
                  <a:pt x="293733" y="155826"/>
                  <a:pt x="283300" y="139303"/>
                </a:cubicBezTo>
                <a:close/>
                <a:moveTo>
                  <a:pt x="195007" y="111125"/>
                </a:moveTo>
                <a:cubicBezTo>
                  <a:pt x="197874" y="111125"/>
                  <a:pt x="199667" y="113288"/>
                  <a:pt x="199667" y="115812"/>
                </a:cubicBezTo>
                <a:cubicBezTo>
                  <a:pt x="199667" y="118336"/>
                  <a:pt x="197874" y="120499"/>
                  <a:pt x="195007" y="120499"/>
                </a:cubicBezTo>
                <a:cubicBezTo>
                  <a:pt x="189630" y="120499"/>
                  <a:pt x="184611" y="120860"/>
                  <a:pt x="179234" y="121942"/>
                </a:cubicBezTo>
                <a:cubicBezTo>
                  <a:pt x="145180" y="129513"/>
                  <a:pt x="120087" y="160520"/>
                  <a:pt x="120087" y="195494"/>
                </a:cubicBezTo>
                <a:cubicBezTo>
                  <a:pt x="120087" y="200902"/>
                  <a:pt x="120804" y="206310"/>
                  <a:pt x="121879" y="211358"/>
                </a:cubicBezTo>
                <a:cubicBezTo>
                  <a:pt x="122238" y="213882"/>
                  <a:pt x="120804" y="216405"/>
                  <a:pt x="118295" y="216766"/>
                </a:cubicBezTo>
                <a:cubicBezTo>
                  <a:pt x="117936" y="217127"/>
                  <a:pt x="117578" y="217127"/>
                  <a:pt x="117219" y="217127"/>
                </a:cubicBezTo>
                <a:cubicBezTo>
                  <a:pt x="115068" y="217127"/>
                  <a:pt x="113276" y="215324"/>
                  <a:pt x="112918" y="213160"/>
                </a:cubicBezTo>
                <a:cubicBezTo>
                  <a:pt x="111484" y="207392"/>
                  <a:pt x="111125" y="201623"/>
                  <a:pt x="111125" y="195494"/>
                </a:cubicBezTo>
                <a:cubicBezTo>
                  <a:pt x="111125" y="156194"/>
                  <a:pt x="139086" y="121220"/>
                  <a:pt x="177442" y="112928"/>
                </a:cubicBezTo>
                <a:cubicBezTo>
                  <a:pt x="183177" y="111846"/>
                  <a:pt x="188913" y="111125"/>
                  <a:pt x="195007" y="111125"/>
                </a:cubicBezTo>
                <a:close/>
                <a:moveTo>
                  <a:pt x="195877" y="91889"/>
                </a:moveTo>
                <a:cubicBezTo>
                  <a:pt x="138674" y="91889"/>
                  <a:pt x="91904" y="138585"/>
                  <a:pt x="91904" y="195697"/>
                </a:cubicBezTo>
                <a:cubicBezTo>
                  <a:pt x="91904" y="216530"/>
                  <a:pt x="98020" y="236286"/>
                  <a:pt x="108453" y="252450"/>
                </a:cubicBezTo>
                <a:lnTo>
                  <a:pt x="277904" y="131760"/>
                </a:lnTo>
                <a:cubicBezTo>
                  <a:pt x="258836" y="107694"/>
                  <a:pt x="228975" y="91889"/>
                  <a:pt x="195877" y="91889"/>
                </a:cubicBezTo>
                <a:close/>
                <a:moveTo>
                  <a:pt x="195877" y="82550"/>
                </a:moveTo>
                <a:cubicBezTo>
                  <a:pt x="234012" y="82550"/>
                  <a:pt x="267470" y="101228"/>
                  <a:pt x="287977" y="129605"/>
                </a:cubicBezTo>
                <a:cubicBezTo>
                  <a:pt x="287977" y="129964"/>
                  <a:pt x="287977" y="129964"/>
                  <a:pt x="287977" y="130323"/>
                </a:cubicBezTo>
                <a:cubicBezTo>
                  <a:pt x="288337" y="130323"/>
                  <a:pt x="288337" y="130323"/>
                  <a:pt x="288337" y="130323"/>
                </a:cubicBezTo>
                <a:cubicBezTo>
                  <a:pt x="301648" y="149001"/>
                  <a:pt x="309203" y="171631"/>
                  <a:pt x="309203" y="195697"/>
                </a:cubicBezTo>
                <a:cubicBezTo>
                  <a:pt x="309203" y="258197"/>
                  <a:pt x="258476" y="309203"/>
                  <a:pt x="195877" y="309203"/>
                </a:cubicBezTo>
                <a:cubicBezTo>
                  <a:pt x="158101" y="309203"/>
                  <a:pt x="124283" y="290525"/>
                  <a:pt x="103776" y="261789"/>
                </a:cubicBezTo>
                <a:lnTo>
                  <a:pt x="103416" y="261789"/>
                </a:lnTo>
                <a:lnTo>
                  <a:pt x="103416" y="261430"/>
                </a:lnTo>
                <a:cubicBezTo>
                  <a:pt x="90105" y="242752"/>
                  <a:pt x="82550" y="220122"/>
                  <a:pt x="82550" y="195697"/>
                </a:cubicBezTo>
                <a:cubicBezTo>
                  <a:pt x="82550" y="133197"/>
                  <a:pt x="133277" y="82550"/>
                  <a:pt x="195877" y="82550"/>
                </a:cubicBezTo>
                <a:close/>
                <a:moveTo>
                  <a:pt x="57761" y="30879"/>
                </a:moveTo>
                <a:cubicBezTo>
                  <a:pt x="60325" y="30162"/>
                  <a:pt x="63256" y="31595"/>
                  <a:pt x="63989" y="33745"/>
                </a:cubicBezTo>
                <a:cubicBezTo>
                  <a:pt x="64721" y="36253"/>
                  <a:pt x="63622" y="39119"/>
                  <a:pt x="61058" y="39836"/>
                </a:cubicBezTo>
                <a:cubicBezTo>
                  <a:pt x="46404" y="45210"/>
                  <a:pt x="36513" y="59184"/>
                  <a:pt x="36513" y="74590"/>
                </a:cubicBezTo>
                <a:lnTo>
                  <a:pt x="36513" y="127976"/>
                </a:lnTo>
                <a:cubicBezTo>
                  <a:pt x="36513" y="130842"/>
                  <a:pt x="34315" y="132992"/>
                  <a:pt x="31750" y="132992"/>
                </a:cubicBezTo>
                <a:cubicBezTo>
                  <a:pt x="28819" y="132992"/>
                  <a:pt x="26988" y="130842"/>
                  <a:pt x="26988" y="127976"/>
                </a:cubicBezTo>
                <a:lnTo>
                  <a:pt x="26988" y="74590"/>
                </a:lnTo>
                <a:cubicBezTo>
                  <a:pt x="26988" y="55242"/>
                  <a:pt x="39444" y="38044"/>
                  <a:pt x="57761" y="30879"/>
                </a:cubicBezTo>
                <a:close/>
                <a:moveTo>
                  <a:pt x="75406" y="0"/>
                </a:moveTo>
                <a:cubicBezTo>
                  <a:pt x="116898" y="0"/>
                  <a:pt x="150452" y="33437"/>
                  <a:pt x="150452" y="74784"/>
                </a:cubicBezTo>
                <a:cubicBezTo>
                  <a:pt x="150452" y="77301"/>
                  <a:pt x="148648" y="79458"/>
                  <a:pt x="145762" y="79458"/>
                </a:cubicBezTo>
                <a:cubicBezTo>
                  <a:pt x="143237" y="79458"/>
                  <a:pt x="141433" y="77301"/>
                  <a:pt x="141433" y="74784"/>
                </a:cubicBezTo>
                <a:cubicBezTo>
                  <a:pt x="141433" y="38830"/>
                  <a:pt x="111486" y="9348"/>
                  <a:pt x="75406" y="9348"/>
                </a:cubicBezTo>
                <a:cubicBezTo>
                  <a:pt x="39327" y="9348"/>
                  <a:pt x="9741" y="38830"/>
                  <a:pt x="9741" y="74784"/>
                </a:cubicBezTo>
                <a:lnTo>
                  <a:pt x="9741" y="149927"/>
                </a:lnTo>
                <a:lnTo>
                  <a:pt x="70716" y="149927"/>
                </a:lnTo>
                <a:cubicBezTo>
                  <a:pt x="73241" y="149927"/>
                  <a:pt x="75406" y="152085"/>
                  <a:pt x="75406" y="154601"/>
                </a:cubicBezTo>
                <a:cubicBezTo>
                  <a:pt x="75406" y="157118"/>
                  <a:pt x="73241" y="159275"/>
                  <a:pt x="70716" y="159275"/>
                </a:cubicBezTo>
                <a:lnTo>
                  <a:pt x="9741" y="159275"/>
                </a:lnTo>
                <a:lnTo>
                  <a:pt x="9741" y="234059"/>
                </a:lnTo>
                <a:cubicBezTo>
                  <a:pt x="9741" y="270372"/>
                  <a:pt x="39327" y="299855"/>
                  <a:pt x="75406" y="299855"/>
                </a:cubicBezTo>
                <a:cubicBezTo>
                  <a:pt x="86952" y="299855"/>
                  <a:pt x="98136" y="296978"/>
                  <a:pt x="107878" y="291226"/>
                </a:cubicBezTo>
                <a:cubicBezTo>
                  <a:pt x="110043" y="289788"/>
                  <a:pt x="112930" y="290866"/>
                  <a:pt x="114373" y="293023"/>
                </a:cubicBezTo>
                <a:cubicBezTo>
                  <a:pt x="115816" y="295181"/>
                  <a:pt x="114734" y="298057"/>
                  <a:pt x="112569" y="299495"/>
                </a:cubicBezTo>
                <a:cubicBezTo>
                  <a:pt x="101384" y="305607"/>
                  <a:pt x="88395" y="309203"/>
                  <a:pt x="75406" y="309203"/>
                </a:cubicBezTo>
                <a:cubicBezTo>
                  <a:pt x="33915" y="309203"/>
                  <a:pt x="0" y="275766"/>
                  <a:pt x="0" y="234059"/>
                </a:cubicBezTo>
                <a:lnTo>
                  <a:pt x="0" y="74784"/>
                </a:lnTo>
                <a:cubicBezTo>
                  <a:pt x="0" y="33437"/>
                  <a:pt x="33915" y="0"/>
                  <a:pt x="75406" y="0"/>
                </a:cubicBezTo>
                <a:close/>
              </a:path>
            </a:pathLst>
          </a:custGeom>
          <a:solidFill>
            <a:schemeClr val="bg1"/>
          </a:solidFill>
          <a:ln>
            <a:noFill/>
          </a:ln>
          <a:effectLst/>
        </p:spPr>
        <p:txBody>
          <a:bodyPr anchor="ctr"/>
          <a:lstStyle/>
          <a:p>
            <a:endParaRPr lang="en-GB" sz="900" dirty="0">
              <a:latin typeface="Californian FB" panose="0207040306080B030204" pitchFamily="18" charset="0"/>
            </a:endParaRPr>
          </a:p>
        </p:txBody>
      </p:sp>
      <p:sp>
        <p:nvSpPr>
          <p:cNvPr id="28" name="Freeform 415">
            <a:extLst>
              <a:ext uri="{FF2B5EF4-FFF2-40B4-BE49-F238E27FC236}">
                <a16:creationId xmlns:a16="http://schemas.microsoft.com/office/drawing/2014/main" id="{5368C901-0300-CC42-A4A6-0B3878EB4294}"/>
              </a:ext>
            </a:extLst>
          </p:cNvPr>
          <p:cNvSpPr>
            <a:spLocks noChangeArrowheads="1"/>
          </p:cNvSpPr>
          <p:nvPr/>
        </p:nvSpPr>
        <p:spPr bwMode="auto">
          <a:xfrm>
            <a:off x="943059" y="3481571"/>
            <a:ext cx="339176" cy="341092"/>
          </a:xfrm>
          <a:custGeom>
            <a:avLst/>
            <a:gdLst>
              <a:gd name="T0" fmla="*/ 25025 w 310041"/>
              <a:gd name="T1" fmla="*/ 539451 h 310789"/>
              <a:gd name="T2" fmla="*/ 45173 w 310041"/>
              <a:gd name="T3" fmla="*/ 479761 h 310789"/>
              <a:gd name="T4" fmla="*/ 285068 w 310041"/>
              <a:gd name="T5" fmla="*/ 282845 h 310789"/>
              <a:gd name="T6" fmla="*/ 270397 w 310041"/>
              <a:gd name="T7" fmla="*/ 289028 h 310789"/>
              <a:gd name="T8" fmla="*/ 551509 w 310041"/>
              <a:gd name="T9" fmla="*/ 253982 h 310789"/>
              <a:gd name="T10" fmla="*/ 280377 w 310041"/>
              <a:gd name="T11" fmla="*/ 562151 h 310789"/>
              <a:gd name="T12" fmla="*/ 183265 w 310041"/>
              <a:gd name="T13" fmla="*/ 526968 h 310789"/>
              <a:gd name="T14" fmla="*/ 543035 w 310041"/>
              <a:gd name="T15" fmla="*/ 263104 h 310789"/>
              <a:gd name="T16" fmla="*/ 319005 w 310041"/>
              <a:gd name="T17" fmla="*/ 245921 h 310789"/>
              <a:gd name="T18" fmla="*/ 306279 w 310041"/>
              <a:gd name="T19" fmla="*/ 259158 h 310789"/>
              <a:gd name="T20" fmla="*/ 348540 w 310041"/>
              <a:gd name="T21" fmla="*/ 210897 h 310789"/>
              <a:gd name="T22" fmla="*/ 342799 w 310041"/>
              <a:gd name="T23" fmla="*/ 224502 h 310789"/>
              <a:gd name="T24" fmla="*/ 337058 w 310041"/>
              <a:gd name="T25" fmla="*/ 210897 h 310789"/>
              <a:gd name="T26" fmla="*/ 247721 w 310041"/>
              <a:gd name="T27" fmla="*/ 272401 h 310789"/>
              <a:gd name="T28" fmla="*/ 265429 w 310041"/>
              <a:gd name="T29" fmla="*/ 314602 h 310789"/>
              <a:gd name="T30" fmla="*/ 374298 w 310041"/>
              <a:gd name="T31" fmla="*/ 205144 h 310789"/>
              <a:gd name="T32" fmla="*/ 344211 w 310041"/>
              <a:gd name="T33" fmla="*/ 165086 h 310789"/>
              <a:gd name="T34" fmla="*/ 386758 w 310041"/>
              <a:gd name="T35" fmla="*/ 242070 h 310789"/>
              <a:gd name="T36" fmla="*/ 253623 w 310041"/>
              <a:gd name="T37" fmla="*/ 327131 h 310789"/>
              <a:gd name="T38" fmla="*/ 235259 w 310041"/>
              <a:gd name="T39" fmla="*/ 259873 h 310789"/>
              <a:gd name="T40" fmla="*/ 470338 w 310041"/>
              <a:gd name="T41" fmla="*/ 78247 h 310789"/>
              <a:gd name="T42" fmla="*/ 459247 w 310041"/>
              <a:gd name="T43" fmla="*/ 112240 h 310789"/>
              <a:gd name="T44" fmla="*/ 447503 w 310041"/>
              <a:gd name="T45" fmla="*/ 100694 h 310789"/>
              <a:gd name="T46" fmla="*/ 445853 w 310041"/>
              <a:gd name="T47" fmla="*/ 74261 h 310789"/>
              <a:gd name="T48" fmla="*/ 424522 w 310041"/>
              <a:gd name="T49" fmla="*/ 135350 h 310789"/>
              <a:gd name="T50" fmla="*/ 484635 w 310041"/>
              <a:gd name="T51" fmla="*/ 113675 h 310789"/>
              <a:gd name="T52" fmla="*/ 445204 w 310041"/>
              <a:gd name="T53" fmla="*/ 160969 h 310789"/>
              <a:gd name="T54" fmla="*/ 436156 w 310041"/>
              <a:gd name="T55" fmla="*/ 67693 h 310789"/>
              <a:gd name="T56" fmla="*/ 176478 w 310041"/>
              <a:gd name="T57" fmla="*/ 245587 h 310789"/>
              <a:gd name="T58" fmla="*/ 56876 w 310041"/>
              <a:gd name="T59" fmla="*/ 467954 h 310789"/>
              <a:gd name="T60" fmla="*/ 268779 w 310041"/>
              <a:gd name="T61" fmla="*/ 413510 h 310789"/>
              <a:gd name="T62" fmla="*/ 541784 w 310041"/>
              <a:gd name="T63" fmla="*/ 111772 h 310789"/>
              <a:gd name="T64" fmla="*/ 435345 w 310041"/>
              <a:gd name="T65" fmla="*/ 1082 h 310789"/>
              <a:gd name="T66" fmla="*/ 524883 w 310041"/>
              <a:gd name="T67" fmla="*/ 200982 h 310789"/>
              <a:gd name="T68" fmla="*/ 108875 w 310041"/>
              <a:gd name="T69" fmla="*/ 518461 h 310789"/>
              <a:gd name="T70" fmla="*/ 44525 w 310041"/>
              <a:gd name="T71" fmla="*/ 565033 h 310789"/>
              <a:gd name="T72" fmla="*/ 38675 w 310041"/>
              <a:gd name="T73" fmla="*/ 462048 h 310789"/>
              <a:gd name="T74" fmla="*/ 164126 w 310041"/>
              <a:gd name="T75" fmla="*/ 233124 h 310789"/>
              <a:gd name="T76" fmla="*/ 282170 w 310041"/>
              <a:gd name="T77" fmla="*/ 0 h 310789"/>
              <a:gd name="T78" fmla="*/ 301098 w 310041"/>
              <a:gd name="T79" fmla="*/ 17620 h 310789"/>
              <a:gd name="T80" fmla="*/ 36761 w 310041"/>
              <a:gd name="T81" fmla="*/ 377231 h 310789"/>
              <a:gd name="T82" fmla="*/ 21095 w 310041"/>
              <a:gd name="T83" fmla="*/ 383757 h 31078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10041" h="310789">
                <a:moveTo>
                  <a:pt x="24982" y="263886"/>
                </a:moveTo>
                <a:lnTo>
                  <a:pt x="13839" y="275071"/>
                </a:lnTo>
                <a:cubicBezTo>
                  <a:pt x="8087" y="281204"/>
                  <a:pt x="8087" y="290585"/>
                  <a:pt x="13839" y="296718"/>
                </a:cubicBezTo>
                <a:cubicBezTo>
                  <a:pt x="19950" y="302491"/>
                  <a:pt x="29296" y="302491"/>
                  <a:pt x="35407" y="296718"/>
                </a:cubicBezTo>
                <a:lnTo>
                  <a:pt x="46551" y="285534"/>
                </a:lnTo>
                <a:lnTo>
                  <a:pt x="24982" y="263886"/>
                </a:lnTo>
                <a:close/>
                <a:moveTo>
                  <a:pt x="149535" y="152513"/>
                </a:moveTo>
                <a:cubicBezTo>
                  <a:pt x="151298" y="150812"/>
                  <a:pt x="154473" y="150812"/>
                  <a:pt x="156237" y="152513"/>
                </a:cubicBezTo>
                <a:cubicBezTo>
                  <a:pt x="157296" y="153534"/>
                  <a:pt x="157648" y="154554"/>
                  <a:pt x="157648" y="155575"/>
                </a:cubicBezTo>
                <a:cubicBezTo>
                  <a:pt x="157648" y="156935"/>
                  <a:pt x="157296" y="157956"/>
                  <a:pt x="156237" y="158976"/>
                </a:cubicBezTo>
                <a:cubicBezTo>
                  <a:pt x="155179" y="159657"/>
                  <a:pt x="154121" y="159997"/>
                  <a:pt x="153062" y="159997"/>
                </a:cubicBezTo>
                <a:cubicBezTo>
                  <a:pt x="151651" y="159997"/>
                  <a:pt x="150593" y="159657"/>
                  <a:pt x="149535" y="158976"/>
                </a:cubicBezTo>
                <a:cubicBezTo>
                  <a:pt x="148829" y="157956"/>
                  <a:pt x="148476" y="156935"/>
                  <a:pt x="148476" y="155575"/>
                </a:cubicBezTo>
                <a:cubicBezTo>
                  <a:pt x="148476" y="154554"/>
                  <a:pt x="148829" y="153534"/>
                  <a:pt x="149535" y="152513"/>
                </a:cubicBezTo>
                <a:close/>
                <a:moveTo>
                  <a:pt x="304995" y="139700"/>
                </a:moveTo>
                <a:cubicBezTo>
                  <a:pt x="307518" y="139700"/>
                  <a:pt x="309680" y="141492"/>
                  <a:pt x="309680" y="144000"/>
                </a:cubicBezTo>
                <a:cubicBezTo>
                  <a:pt x="310041" y="147942"/>
                  <a:pt x="310041" y="151526"/>
                  <a:pt x="310041" y="155110"/>
                </a:cubicBezTo>
                <a:cubicBezTo>
                  <a:pt x="310041" y="240041"/>
                  <a:pt x="240837" y="309204"/>
                  <a:pt x="155054" y="309204"/>
                </a:cubicBezTo>
                <a:cubicBezTo>
                  <a:pt x="135590" y="309204"/>
                  <a:pt x="116127" y="305620"/>
                  <a:pt x="98105" y="298453"/>
                </a:cubicBezTo>
                <a:cubicBezTo>
                  <a:pt x="95582" y="297378"/>
                  <a:pt x="94501" y="294869"/>
                  <a:pt x="95582" y="292361"/>
                </a:cubicBezTo>
                <a:cubicBezTo>
                  <a:pt x="96303" y="289852"/>
                  <a:pt x="99186" y="288777"/>
                  <a:pt x="101349" y="289852"/>
                </a:cubicBezTo>
                <a:cubicBezTo>
                  <a:pt x="118650" y="296303"/>
                  <a:pt x="136672" y="299886"/>
                  <a:pt x="155054" y="299886"/>
                </a:cubicBezTo>
                <a:cubicBezTo>
                  <a:pt x="235431" y="299886"/>
                  <a:pt x="300670" y="235024"/>
                  <a:pt x="300670" y="155110"/>
                </a:cubicBezTo>
                <a:cubicBezTo>
                  <a:pt x="300670" y="151526"/>
                  <a:pt x="300670" y="148300"/>
                  <a:pt x="300309" y="144717"/>
                </a:cubicBezTo>
                <a:cubicBezTo>
                  <a:pt x="300309" y="142208"/>
                  <a:pt x="302111" y="140058"/>
                  <a:pt x="304995" y="139700"/>
                </a:cubicBezTo>
                <a:close/>
                <a:moveTo>
                  <a:pt x="169378" y="135266"/>
                </a:moveTo>
                <a:cubicBezTo>
                  <a:pt x="171230" y="133350"/>
                  <a:pt x="174564" y="133350"/>
                  <a:pt x="176416" y="135266"/>
                </a:cubicBezTo>
                <a:cubicBezTo>
                  <a:pt x="178268" y="137565"/>
                  <a:pt x="178268" y="140630"/>
                  <a:pt x="176416" y="142546"/>
                </a:cubicBezTo>
                <a:cubicBezTo>
                  <a:pt x="175305" y="143312"/>
                  <a:pt x="174193" y="144079"/>
                  <a:pt x="172712" y="144079"/>
                </a:cubicBezTo>
                <a:cubicBezTo>
                  <a:pt x="171601" y="144079"/>
                  <a:pt x="170489" y="143312"/>
                  <a:pt x="169378" y="142546"/>
                </a:cubicBezTo>
                <a:cubicBezTo>
                  <a:pt x="167526" y="140630"/>
                  <a:pt x="167526" y="137565"/>
                  <a:pt x="169378" y="135266"/>
                </a:cubicBezTo>
                <a:close/>
                <a:moveTo>
                  <a:pt x="186399" y="116001"/>
                </a:moveTo>
                <a:cubicBezTo>
                  <a:pt x="188163" y="114300"/>
                  <a:pt x="191338" y="114300"/>
                  <a:pt x="192749" y="116001"/>
                </a:cubicBezTo>
                <a:cubicBezTo>
                  <a:pt x="193808" y="116681"/>
                  <a:pt x="194160" y="118042"/>
                  <a:pt x="194160" y="119062"/>
                </a:cubicBezTo>
                <a:cubicBezTo>
                  <a:pt x="194160" y="120423"/>
                  <a:pt x="193808" y="121444"/>
                  <a:pt x="192749" y="122124"/>
                </a:cubicBezTo>
                <a:cubicBezTo>
                  <a:pt x="192044" y="122804"/>
                  <a:pt x="190633" y="123485"/>
                  <a:pt x="189574" y="123485"/>
                </a:cubicBezTo>
                <a:cubicBezTo>
                  <a:pt x="188516" y="123485"/>
                  <a:pt x="187105" y="122804"/>
                  <a:pt x="186399" y="122124"/>
                </a:cubicBezTo>
                <a:cubicBezTo>
                  <a:pt x="185694" y="121444"/>
                  <a:pt x="184988" y="120423"/>
                  <a:pt x="184988" y="119062"/>
                </a:cubicBezTo>
                <a:cubicBezTo>
                  <a:pt x="184988" y="118042"/>
                  <a:pt x="185694" y="116681"/>
                  <a:pt x="186399" y="116001"/>
                </a:cubicBezTo>
                <a:close/>
                <a:moveTo>
                  <a:pt x="190310" y="100143"/>
                </a:moveTo>
                <a:cubicBezTo>
                  <a:pt x="187771" y="100143"/>
                  <a:pt x="185595" y="101231"/>
                  <a:pt x="183782" y="103045"/>
                </a:cubicBezTo>
                <a:lnTo>
                  <a:pt x="136994" y="149831"/>
                </a:lnTo>
                <a:cubicBezTo>
                  <a:pt x="135181" y="151645"/>
                  <a:pt x="134093" y="153821"/>
                  <a:pt x="134093" y="156360"/>
                </a:cubicBezTo>
                <a:cubicBezTo>
                  <a:pt x="134093" y="158898"/>
                  <a:pt x="135181" y="161437"/>
                  <a:pt x="136994" y="163251"/>
                </a:cubicBezTo>
                <a:lnTo>
                  <a:pt x="146787" y="173043"/>
                </a:lnTo>
                <a:cubicBezTo>
                  <a:pt x="150777" y="177033"/>
                  <a:pt x="156580" y="177033"/>
                  <a:pt x="160207" y="173043"/>
                </a:cubicBezTo>
                <a:lnTo>
                  <a:pt x="206994" y="126619"/>
                </a:lnTo>
                <a:cubicBezTo>
                  <a:pt x="210621" y="122992"/>
                  <a:pt x="210621" y="116464"/>
                  <a:pt x="206994" y="112837"/>
                </a:cubicBezTo>
                <a:lnTo>
                  <a:pt x="197201" y="103045"/>
                </a:lnTo>
                <a:cubicBezTo>
                  <a:pt x="195025" y="101231"/>
                  <a:pt x="192849" y="100143"/>
                  <a:pt x="190310" y="100143"/>
                </a:cubicBezTo>
                <a:close/>
                <a:moveTo>
                  <a:pt x="190355" y="90804"/>
                </a:moveTo>
                <a:cubicBezTo>
                  <a:pt x="195206" y="90804"/>
                  <a:pt x="200103" y="92708"/>
                  <a:pt x="203729" y="96516"/>
                </a:cubicBezTo>
                <a:lnTo>
                  <a:pt x="213885" y="106309"/>
                </a:lnTo>
                <a:cubicBezTo>
                  <a:pt x="221139" y="113562"/>
                  <a:pt x="221139" y="125894"/>
                  <a:pt x="213885" y="133147"/>
                </a:cubicBezTo>
                <a:lnTo>
                  <a:pt x="167098" y="179934"/>
                </a:lnTo>
                <a:cubicBezTo>
                  <a:pt x="163108" y="183561"/>
                  <a:pt x="158393" y="185374"/>
                  <a:pt x="153678" y="185374"/>
                </a:cubicBezTo>
                <a:cubicBezTo>
                  <a:pt x="148601" y="185374"/>
                  <a:pt x="143885" y="183561"/>
                  <a:pt x="140258" y="179934"/>
                </a:cubicBezTo>
                <a:lnTo>
                  <a:pt x="130103" y="169779"/>
                </a:lnTo>
                <a:cubicBezTo>
                  <a:pt x="126476" y="166152"/>
                  <a:pt x="124663" y="161437"/>
                  <a:pt x="124663" y="156360"/>
                </a:cubicBezTo>
                <a:cubicBezTo>
                  <a:pt x="124663" y="151282"/>
                  <a:pt x="126476" y="146567"/>
                  <a:pt x="130103" y="142940"/>
                </a:cubicBezTo>
                <a:lnTo>
                  <a:pt x="177253" y="96516"/>
                </a:lnTo>
                <a:cubicBezTo>
                  <a:pt x="180699" y="92708"/>
                  <a:pt x="185504" y="90804"/>
                  <a:pt x="190355" y="90804"/>
                </a:cubicBezTo>
                <a:close/>
                <a:moveTo>
                  <a:pt x="260106" y="43039"/>
                </a:moveTo>
                <a:cubicBezTo>
                  <a:pt x="261910" y="41275"/>
                  <a:pt x="264797" y="41275"/>
                  <a:pt x="266601" y="43039"/>
                </a:cubicBezTo>
                <a:cubicBezTo>
                  <a:pt x="268765" y="44450"/>
                  <a:pt x="268765" y="47625"/>
                  <a:pt x="266601" y="49389"/>
                </a:cubicBezTo>
                <a:lnTo>
                  <a:pt x="253973" y="61736"/>
                </a:lnTo>
                <a:cubicBezTo>
                  <a:pt x="253251" y="62794"/>
                  <a:pt x="251808" y="63147"/>
                  <a:pt x="250725" y="63147"/>
                </a:cubicBezTo>
                <a:cubicBezTo>
                  <a:pt x="249643" y="63147"/>
                  <a:pt x="248200" y="62794"/>
                  <a:pt x="247478" y="61736"/>
                </a:cubicBezTo>
                <a:cubicBezTo>
                  <a:pt x="245313" y="59972"/>
                  <a:pt x="245313" y="57150"/>
                  <a:pt x="247478" y="55386"/>
                </a:cubicBezTo>
                <a:lnTo>
                  <a:pt x="260106" y="43039"/>
                </a:lnTo>
                <a:close/>
                <a:moveTo>
                  <a:pt x="241203" y="37234"/>
                </a:moveTo>
                <a:cubicBezTo>
                  <a:pt x="243705" y="36512"/>
                  <a:pt x="246207" y="38318"/>
                  <a:pt x="246565" y="40847"/>
                </a:cubicBezTo>
                <a:cubicBezTo>
                  <a:pt x="247280" y="43377"/>
                  <a:pt x="245850" y="46267"/>
                  <a:pt x="242990" y="46628"/>
                </a:cubicBezTo>
                <a:cubicBezTo>
                  <a:pt x="240131" y="46989"/>
                  <a:pt x="236914" y="48796"/>
                  <a:pt x="234769" y="50964"/>
                </a:cubicBezTo>
                <a:cubicBezTo>
                  <a:pt x="228335" y="57467"/>
                  <a:pt x="228335" y="67945"/>
                  <a:pt x="234769" y="74448"/>
                </a:cubicBezTo>
                <a:cubicBezTo>
                  <a:pt x="241203" y="80951"/>
                  <a:pt x="251569" y="80951"/>
                  <a:pt x="258003" y="74448"/>
                </a:cubicBezTo>
                <a:cubicBezTo>
                  <a:pt x="260148" y="72280"/>
                  <a:pt x="261578" y="69029"/>
                  <a:pt x="262293" y="66138"/>
                </a:cubicBezTo>
                <a:cubicBezTo>
                  <a:pt x="263008" y="63609"/>
                  <a:pt x="265152" y="61803"/>
                  <a:pt x="268012" y="62525"/>
                </a:cubicBezTo>
                <a:cubicBezTo>
                  <a:pt x="270514" y="62887"/>
                  <a:pt x="271944" y="65416"/>
                  <a:pt x="271586" y="67945"/>
                </a:cubicBezTo>
                <a:cubicBezTo>
                  <a:pt x="270514" y="72642"/>
                  <a:pt x="268012" y="77338"/>
                  <a:pt x="264437" y="80951"/>
                </a:cubicBezTo>
                <a:cubicBezTo>
                  <a:pt x="259433" y="86371"/>
                  <a:pt x="252999" y="88539"/>
                  <a:pt x="246207" y="88539"/>
                </a:cubicBezTo>
                <a:cubicBezTo>
                  <a:pt x="239773" y="88539"/>
                  <a:pt x="233339" y="86371"/>
                  <a:pt x="228335" y="80951"/>
                </a:cubicBezTo>
                <a:cubicBezTo>
                  <a:pt x="218326" y="70835"/>
                  <a:pt x="218326" y="54577"/>
                  <a:pt x="228335" y="44460"/>
                </a:cubicBezTo>
                <a:cubicBezTo>
                  <a:pt x="231909" y="40847"/>
                  <a:pt x="236556" y="38318"/>
                  <a:pt x="241203" y="37234"/>
                </a:cubicBezTo>
                <a:close/>
                <a:moveTo>
                  <a:pt x="241248" y="10066"/>
                </a:moveTo>
                <a:cubicBezTo>
                  <a:pt x="228083" y="11058"/>
                  <a:pt x="215142" y="16741"/>
                  <a:pt x="205077" y="26843"/>
                </a:cubicBezTo>
                <a:lnTo>
                  <a:pt x="97595" y="135082"/>
                </a:lnTo>
                <a:cubicBezTo>
                  <a:pt x="90046" y="142298"/>
                  <a:pt x="85373" y="151318"/>
                  <a:pt x="82857" y="161420"/>
                </a:cubicBezTo>
                <a:cubicBezTo>
                  <a:pt x="74230" y="199304"/>
                  <a:pt x="56616" y="232136"/>
                  <a:pt x="32172" y="256670"/>
                </a:cubicBezTo>
                <a:lnTo>
                  <a:pt x="31453" y="257392"/>
                </a:lnTo>
                <a:lnTo>
                  <a:pt x="53021" y="278679"/>
                </a:lnTo>
                <a:lnTo>
                  <a:pt x="53740" y="278318"/>
                </a:lnTo>
                <a:cubicBezTo>
                  <a:pt x="78184" y="253784"/>
                  <a:pt x="110895" y="236465"/>
                  <a:pt x="148640" y="227446"/>
                </a:cubicBezTo>
                <a:cubicBezTo>
                  <a:pt x="158705" y="224920"/>
                  <a:pt x="167692" y="219869"/>
                  <a:pt x="174881" y="212653"/>
                </a:cubicBezTo>
                <a:lnTo>
                  <a:pt x="283801" y="103692"/>
                </a:lnTo>
                <a:cubicBezTo>
                  <a:pt x="294585" y="92508"/>
                  <a:pt x="300696" y="76994"/>
                  <a:pt x="299617" y="61479"/>
                </a:cubicBezTo>
                <a:cubicBezTo>
                  <a:pt x="298539" y="45604"/>
                  <a:pt x="291349" y="31173"/>
                  <a:pt x="278768" y="21431"/>
                </a:cubicBezTo>
                <a:cubicBezTo>
                  <a:pt x="267804" y="12772"/>
                  <a:pt x="254414" y="9074"/>
                  <a:pt x="241248" y="10066"/>
                </a:cubicBezTo>
                <a:close/>
                <a:moveTo>
                  <a:pt x="240754" y="595"/>
                </a:moveTo>
                <a:cubicBezTo>
                  <a:pt x="256121" y="-577"/>
                  <a:pt x="271758" y="3752"/>
                  <a:pt x="284519" y="13854"/>
                </a:cubicBezTo>
                <a:cubicBezTo>
                  <a:pt x="298898" y="25400"/>
                  <a:pt x="307885" y="42357"/>
                  <a:pt x="308963" y="60758"/>
                </a:cubicBezTo>
                <a:cubicBezTo>
                  <a:pt x="310042" y="79158"/>
                  <a:pt x="303212" y="97198"/>
                  <a:pt x="290271" y="110548"/>
                </a:cubicBezTo>
                <a:lnTo>
                  <a:pt x="181711" y="219508"/>
                </a:lnTo>
                <a:cubicBezTo>
                  <a:pt x="173084" y="228167"/>
                  <a:pt x="162659" y="233940"/>
                  <a:pt x="150797" y="236465"/>
                </a:cubicBezTo>
                <a:cubicBezTo>
                  <a:pt x="114850" y="245125"/>
                  <a:pt x="83216" y="261721"/>
                  <a:pt x="60210" y="285173"/>
                </a:cubicBezTo>
                <a:lnTo>
                  <a:pt x="56256" y="289142"/>
                </a:lnTo>
                <a:lnTo>
                  <a:pt x="41877" y="303573"/>
                </a:lnTo>
                <a:cubicBezTo>
                  <a:pt x="37204" y="307903"/>
                  <a:pt x="30734" y="310789"/>
                  <a:pt x="24623" y="310789"/>
                </a:cubicBezTo>
                <a:cubicBezTo>
                  <a:pt x="18152" y="310789"/>
                  <a:pt x="12042" y="307903"/>
                  <a:pt x="7009" y="303573"/>
                </a:cubicBezTo>
                <a:cubicBezTo>
                  <a:pt x="-2337" y="293832"/>
                  <a:pt x="-2337" y="277957"/>
                  <a:pt x="7009" y="268576"/>
                </a:cubicBezTo>
                <a:lnTo>
                  <a:pt x="21388" y="254144"/>
                </a:lnTo>
                <a:lnTo>
                  <a:pt x="25342" y="250176"/>
                </a:lnTo>
                <a:cubicBezTo>
                  <a:pt x="48707" y="227085"/>
                  <a:pt x="65243" y="195335"/>
                  <a:pt x="73870" y="159255"/>
                </a:cubicBezTo>
                <a:cubicBezTo>
                  <a:pt x="76386" y="147349"/>
                  <a:pt x="82497" y="136886"/>
                  <a:pt x="90765" y="128227"/>
                </a:cubicBezTo>
                <a:lnTo>
                  <a:pt x="198606" y="20349"/>
                </a:lnTo>
                <a:cubicBezTo>
                  <a:pt x="210289" y="8442"/>
                  <a:pt x="225387" y="1768"/>
                  <a:pt x="240754" y="595"/>
                </a:cubicBezTo>
                <a:close/>
                <a:moveTo>
                  <a:pt x="156046" y="0"/>
                </a:moveTo>
                <a:cubicBezTo>
                  <a:pt x="160016" y="0"/>
                  <a:pt x="163626" y="0"/>
                  <a:pt x="167596" y="359"/>
                </a:cubicBezTo>
                <a:cubicBezTo>
                  <a:pt x="169762" y="718"/>
                  <a:pt x="171927" y="2872"/>
                  <a:pt x="171566" y="5385"/>
                </a:cubicBezTo>
                <a:cubicBezTo>
                  <a:pt x="171566" y="8256"/>
                  <a:pt x="169040" y="10051"/>
                  <a:pt x="166513" y="9692"/>
                </a:cubicBezTo>
                <a:cubicBezTo>
                  <a:pt x="163265" y="9692"/>
                  <a:pt x="159655" y="9333"/>
                  <a:pt x="156046" y="9333"/>
                </a:cubicBezTo>
                <a:cubicBezTo>
                  <a:pt x="75915" y="9333"/>
                  <a:pt x="10583" y="74668"/>
                  <a:pt x="10583" y="154362"/>
                </a:cubicBezTo>
                <a:cubicBezTo>
                  <a:pt x="10583" y="172670"/>
                  <a:pt x="13832" y="190619"/>
                  <a:pt x="20329" y="207491"/>
                </a:cubicBezTo>
                <a:cubicBezTo>
                  <a:pt x="21773" y="210004"/>
                  <a:pt x="20329" y="212517"/>
                  <a:pt x="18163" y="213594"/>
                </a:cubicBezTo>
                <a:cubicBezTo>
                  <a:pt x="17441" y="213953"/>
                  <a:pt x="16719" y="213953"/>
                  <a:pt x="16358" y="213953"/>
                </a:cubicBezTo>
                <a:cubicBezTo>
                  <a:pt x="14554" y="213953"/>
                  <a:pt x="12749" y="212876"/>
                  <a:pt x="11666" y="211081"/>
                </a:cubicBezTo>
                <a:cubicBezTo>
                  <a:pt x="4447" y="193132"/>
                  <a:pt x="838" y="173747"/>
                  <a:pt x="838" y="154362"/>
                </a:cubicBezTo>
                <a:cubicBezTo>
                  <a:pt x="838" y="69283"/>
                  <a:pt x="70862" y="0"/>
                  <a:pt x="156046" y="0"/>
                </a:cubicBezTo>
                <a:close/>
              </a:path>
            </a:pathLst>
          </a:custGeom>
          <a:solidFill>
            <a:schemeClr val="bg1"/>
          </a:solidFill>
          <a:ln>
            <a:noFill/>
          </a:ln>
          <a:effectLst/>
        </p:spPr>
        <p:txBody>
          <a:bodyPr anchor="ctr"/>
          <a:lstStyle/>
          <a:p>
            <a:endParaRPr lang="en-GB" sz="900" dirty="0">
              <a:latin typeface="Californian FB" panose="0207040306080B030204" pitchFamily="18" charset="0"/>
            </a:endParaRPr>
          </a:p>
        </p:txBody>
      </p:sp>
      <p:sp>
        <p:nvSpPr>
          <p:cNvPr id="29" name="Freeform 414">
            <a:extLst>
              <a:ext uri="{FF2B5EF4-FFF2-40B4-BE49-F238E27FC236}">
                <a16:creationId xmlns:a16="http://schemas.microsoft.com/office/drawing/2014/main" id="{AC745179-6433-6642-81CB-79B35F6B9985}"/>
              </a:ext>
            </a:extLst>
          </p:cNvPr>
          <p:cNvSpPr>
            <a:spLocks noChangeArrowheads="1"/>
          </p:cNvSpPr>
          <p:nvPr/>
        </p:nvSpPr>
        <p:spPr bwMode="auto">
          <a:xfrm>
            <a:off x="943059" y="4594405"/>
            <a:ext cx="339176" cy="337259"/>
          </a:xfrm>
          <a:custGeom>
            <a:avLst/>
            <a:gdLst>
              <a:gd name="T0" fmla="*/ 371818 w 309204"/>
              <a:gd name="T1" fmla="*/ 542583 h 307622"/>
              <a:gd name="T2" fmla="*/ 371818 w 309204"/>
              <a:gd name="T3" fmla="*/ 559259 h 307622"/>
              <a:gd name="T4" fmla="*/ 164512 w 309204"/>
              <a:gd name="T5" fmla="*/ 550922 h 307622"/>
              <a:gd name="T6" fmla="*/ 256683 w 309204"/>
              <a:gd name="T7" fmla="*/ 481977 h 307622"/>
              <a:gd name="T8" fmla="*/ 510202 w 309204"/>
              <a:gd name="T9" fmla="*/ 490637 h 307622"/>
              <a:gd name="T10" fmla="*/ 256683 w 309204"/>
              <a:gd name="T11" fmla="*/ 498676 h 307622"/>
              <a:gd name="T12" fmla="*/ 256683 w 309204"/>
              <a:gd name="T13" fmla="*/ 481977 h 307622"/>
              <a:gd name="T14" fmla="*/ 440395 w 309204"/>
              <a:gd name="T15" fmla="*/ 421369 h 307622"/>
              <a:gd name="T16" fmla="*/ 440395 w 309204"/>
              <a:gd name="T17" fmla="*/ 438068 h 307622"/>
              <a:gd name="T18" fmla="*/ 115447 w 309204"/>
              <a:gd name="T19" fmla="*/ 429408 h 307622"/>
              <a:gd name="T20" fmla="*/ 515087 w 309204"/>
              <a:gd name="T21" fmla="*/ 361532 h 307622"/>
              <a:gd name="T22" fmla="*/ 515087 w 309204"/>
              <a:gd name="T23" fmla="*/ 421033 h 307622"/>
              <a:gd name="T24" fmla="*/ 515087 w 309204"/>
              <a:gd name="T25" fmla="*/ 361532 h 307622"/>
              <a:gd name="T26" fmla="*/ 16995 w 309204"/>
              <a:gd name="T27" fmla="*/ 390956 h 307622"/>
              <a:gd name="T28" fmla="*/ 76479 w 309204"/>
              <a:gd name="T29" fmla="*/ 390956 h 307622"/>
              <a:gd name="T30" fmla="*/ 78438 w 309204"/>
              <a:gd name="T31" fmla="*/ 181727 h 307622"/>
              <a:gd name="T32" fmla="*/ 483055 w 309204"/>
              <a:gd name="T33" fmla="*/ 286342 h 307622"/>
              <a:gd name="T34" fmla="*/ 200673 w 309204"/>
              <a:gd name="T35" fmla="*/ 252341 h 307622"/>
              <a:gd name="T36" fmla="*/ 196753 w 309204"/>
              <a:gd name="T37" fmla="*/ 251687 h 307622"/>
              <a:gd name="T38" fmla="*/ 78438 w 309204"/>
              <a:gd name="T39" fmla="*/ 181727 h 307622"/>
              <a:gd name="T40" fmla="*/ 500051 w 309204"/>
              <a:gd name="T41" fmla="*/ 175189 h 307622"/>
              <a:gd name="T42" fmla="*/ 515087 w 309204"/>
              <a:gd name="T43" fmla="*/ 344532 h 307622"/>
              <a:gd name="T44" fmla="*/ 530121 w 309204"/>
              <a:gd name="T45" fmla="*/ 175189 h 307622"/>
              <a:gd name="T46" fmla="*/ 513126 w 309204"/>
              <a:gd name="T47" fmla="*/ 162767 h 307622"/>
              <a:gd name="T48" fmla="*/ 207040 w 309204"/>
              <a:gd name="T49" fmla="*/ 179602 h 307622"/>
              <a:gd name="T50" fmla="*/ 203121 w 309204"/>
              <a:gd name="T51" fmla="*/ 195588 h 307622"/>
              <a:gd name="T52" fmla="*/ 114901 w 309204"/>
              <a:gd name="T53" fmla="*/ 144304 h 307622"/>
              <a:gd name="T54" fmla="*/ 124049 w 309204"/>
              <a:gd name="T55" fmla="*/ 129653 h 307622"/>
              <a:gd name="T56" fmla="*/ 32028 w 309204"/>
              <a:gd name="T57" fmla="*/ 98688 h 307622"/>
              <a:gd name="T58" fmla="*/ 46410 w 309204"/>
              <a:gd name="T59" fmla="*/ 344532 h 307622"/>
              <a:gd name="T60" fmla="*/ 61443 w 309204"/>
              <a:gd name="T61" fmla="*/ 98688 h 307622"/>
              <a:gd name="T62" fmla="*/ 44447 w 309204"/>
              <a:gd name="T63" fmla="*/ 86265 h 307622"/>
              <a:gd name="T64" fmla="*/ 48371 w 309204"/>
              <a:gd name="T65" fmla="*/ 69267 h 307622"/>
              <a:gd name="T66" fmla="*/ 78438 w 309204"/>
              <a:gd name="T67" fmla="*/ 162111 h 307622"/>
              <a:gd name="T68" fmla="*/ 483055 w 309204"/>
              <a:gd name="T69" fmla="*/ 235342 h 307622"/>
              <a:gd name="T70" fmla="*/ 513126 w 309204"/>
              <a:gd name="T71" fmla="*/ 145766 h 307622"/>
              <a:gd name="T72" fmla="*/ 547115 w 309204"/>
              <a:gd name="T73" fmla="*/ 175189 h 307622"/>
              <a:gd name="T74" fmla="*/ 562151 w 309204"/>
              <a:gd name="T75" fmla="*/ 390956 h 307622"/>
              <a:gd name="T76" fmla="*/ 468023 w 309204"/>
              <a:gd name="T77" fmla="*/ 390956 h 307622"/>
              <a:gd name="T78" fmla="*/ 483055 w 309204"/>
              <a:gd name="T79" fmla="*/ 303339 h 307622"/>
              <a:gd name="T80" fmla="*/ 78438 w 309204"/>
              <a:gd name="T81" fmla="*/ 357610 h 307622"/>
              <a:gd name="T82" fmla="*/ 46410 w 309204"/>
              <a:gd name="T83" fmla="*/ 438030 h 307622"/>
              <a:gd name="T84" fmla="*/ 15034 w 309204"/>
              <a:gd name="T85" fmla="*/ 357610 h 307622"/>
              <a:gd name="T86" fmla="*/ 44447 w 309204"/>
              <a:gd name="T87" fmla="*/ 69267 h 307622"/>
              <a:gd name="T88" fmla="*/ 357499 w 309204"/>
              <a:gd name="T89" fmla="*/ 52440 h 307622"/>
              <a:gd name="T90" fmla="*/ 391913 w 309204"/>
              <a:gd name="T91" fmla="*/ 86422 h 307622"/>
              <a:gd name="T92" fmla="*/ 391913 w 309204"/>
              <a:gd name="T93" fmla="*/ 103410 h 307622"/>
              <a:gd name="T94" fmla="*/ 357499 w 309204"/>
              <a:gd name="T95" fmla="*/ 137391 h 307622"/>
              <a:gd name="T96" fmla="*/ 340293 w 309204"/>
              <a:gd name="T97" fmla="*/ 137391 h 307622"/>
              <a:gd name="T98" fmla="*/ 305218 w 309204"/>
              <a:gd name="T99" fmla="*/ 103410 h 307622"/>
              <a:gd name="T100" fmla="*/ 305218 w 309204"/>
              <a:gd name="T101" fmla="*/ 86422 h 307622"/>
              <a:gd name="T102" fmla="*/ 340293 w 309204"/>
              <a:gd name="T103" fmla="*/ 52440 h 307622"/>
              <a:gd name="T104" fmla="*/ 276576 w 309204"/>
              <a:gd name="T105" fmla="*/ 16928 h 307622"/>
              <a:gd name="T106" fmla="*/ 268081 w 309204"/>
              <a:gd name="T107" fmla="*/ 167326 h 307622"/>
              <a:gd name="T108" fmla="*/ 418339 w 309204"/>
              <a:gd name="T109" fmla="*/ 175140 h 307622"/>
              <a:gd name="T110" fmla="*/ 426832 w 309204"/>
              <a:gd name="T111" fmla="*/ 26042 h 307622"/>
              <a:gd name="T112" fmla="*/ 276576 w 309204"/>
              <a:gd name="T113" fmla="*/ 16928 h 307622"/>
              <a:gd name="T114" fmla="*/ 418339 w 309204"/>
              <a:gd name="T115" fmla="*/ 0 h 307622"/>
              <a:gd name="T116" fmla="*/ 443816 w 309204"/>
              <a:gd name="T117" fmla="*/ 167326 h 307622"/>
              <a:gd name="T118" fmla="*/ 276576 w 309204"/>
              <a:gd name="T119" fmla="*/ 192719 h 307622"/>
              <a:gd name="T120" fmla="*/ 251097 w 309204"/>
              <a:gd name="T121" fmla="*/ 26042 h 3076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09204" h="307622">
                <a:moveTo>
                  <a:pt x="95164" y="298450"/>
                </a:moveTo>
                <a:lnTo>
                  <a:pt x="204514" y="298450"/>
                </a:lnTo>
                <a:cubicBezTo>
                  <a:pt x="207032" y="298450"/>
                  <a:pt x="209191" y="300567"/>
                  <a:pt x="209191" y="303036"/>
                </a:cubicBezTo>
                <a:cubicBezTo>
                  <a:pt x="209191" y="305506"/>
                  <a:pt x="207032" y="307622"/>
                  <a:pt x="204514" y="307622"/>
                </a:cubicBezTo>
                <a:lnTo>
                  <a:pt x="95164" y="307622"/>
                </a:lnTo>
                <a:cubicBezTo>
                  <a:pt x="92286" y="307622"/>
                  <a:pt x="90488" y="305506"/>
                  <a:pt x="90488" y="303036"/>
                </a:cubicBezTo>
                <a:cubicBezTo>
                  <a:pt x="90488" y="300567"/>
                  <a:pt x="92286" y="298450"/>
                  <a:pt x="95164" y="298450"/>
                </a:cubicBezTo>
                <a:close/>
                <a:moveTo>
                  <a:pt x="141185" y="265113"/>
                </a:moveTo>
                <a:lnTo>
                  <a:pt x="276328" y="265113"/>
                </a:lnTo>
                <a:cubicBezTo>
                  <a:pt x="278837" y="265113"/>
                  <a:pt x="280630" y="267154"/>
                  <a:pt x="280630" y="269876"/>
                </a:cubicBezTo>
                <a:cubicBezTo>
                  <a:pt x="280630" y="272257"/>
                  <a:pt x="278837" y="274298"/>
                  <a:pt x="276328" y="274298"/>
                </a:cubicBezTo>
                <a:lnTo>
                  <a:pt x="141185" y="274298"/>
                </a:lnTo>
                <a:cubicBezTo>
                  <a:pt x="138676" y="274298"/>
                  <a:pt x="136525" y="272257"/>
                  <a:pt x="136525" y="269876"/>
                </a:cubicBezTo>
                <a:cubicBezTo>
                  <a:pt x="136525" y="267154"/>
                  <a:pt x="138676" y="265113"/>
                  <a:pt x="141185" y="265113"/>
                </a:cubicBezTo>
                <a:close/>
                <a:moveTo>
                  <a:pt x="68555" y="231775"/>
                </a:moveTo>
                <a:lnTo>
                  <a:pt x="242234" y="231775"/>
                </a:lnTo>
                <a:cubicBezTo>
                  <a:pt x="245123" y="231775"/>
                  <a:pt x="247289" y="233816"/>
                  <a:pt x="247289" y="236197"/>
                </a:cubicBezTo>
                <a:cubicBezTo>
                  <a:pt x="247289" y="238919"/>
                  <a:pt x="245123" y="240960"/>
                  <a:pt x="242234" y="240960"/>
                </a:cubicBezTo>
                <a:lnTo>
                  <a:pt x="68555" y="240960"/>
                </a:lnTo>
                <a:cubicBezTo>
                  <a:pt x="65666" y="240960"/>
                  <a:pt x="63500" y="238919"/>
                  <a:pt x="63500" y="236197"/>
                </a:cubicBezTo>
                <a:cubicBezTo>
                  <a:pt x="63500" y="233816"/>
                  <a:pt x="65666" y="231775"/>
                  <a:pt x="68555" y="231775"/>
                </a:cubicBezTo>
                <a:close/>
                <a:moveTo>
                  <a:pt x="283317" y="198862"/>
                </a:moveTo>
                <a:cubicBezTo>
                  <a:pt x="274328" y="198862"/>
                  <a:pt x="266778" y="206414"/>
                  <a:pt x="266778" y="215046"/>
                </a:cubicBezTo>
                <a:cubicBezTo>
                  <a:pt x="266778" y="224397"/>
                  <a:pt x="274328" y="231590"/>
                  <a:pt x="283317" y="231590"/>
                </a:cubicBezTo>
                <a:cubicBezTo>
                  <a:pt x="292305" y="231590"/>
                  <a:pt x="299496" y="224397"/>
                  <a:pt x="299496" y="215046"/>
                </a:cubicBezTo>
                <a:cubicBezTo>
                  <a:pt x="299496" y="206414"/>
                  <a:pt x="292305" y="198862"/>
                  <a:pt x="283317" y="198862"/>
                </a:cubicBezTo>
                <a:close/>
                <a:moveTo>
                  <a:pt x="25527" y="198862"/>
                </a:moveTo>
                <a:cubicBezTo>
                  <a:pt x="16539" y="198862"/>
                  <a:pt x="9348" y="206414"/>
                  <a:pt x="9348" y="215046"/>
                </a:cubicBezTo>
                <a:cubicBezTo>
                  <a:pt x="9348" y="224397"/>
                  <a:pt x="16539" y="231590"/>
                  <a:pt x="25527" y="231590"/>
                </a:cubicBezTo>
                <a:cubicBezTo>
                  <a:pt x="34875" y="231590"/>
                  <a:pt x="42066" y="224397"/>
                  <a:pt x="42066" y="215046"/>
                </a:cubicBezTo>
                <a:cubicBezTo>
                  <a:pt x="42066" y="206414"/>
                  <a:pt x="34875" y="198862"/>
                  <a:pt x="25527" y="198862"/>
                </a:cubicBezTo>
                <a:close/>
                <a:moveTo>
                  <a:pt x="43144" y="99959"/>
                </a:moveTo>
                <a:lnTo>
                  <a:pt x="43144" y="157503"/>
                </a:lnTo>
                <a:lnTo>
                  <a:pt x="265699" y="157503"/>
                </a:lnTo>
                <a:lnTo>
                  <a:pt x="265699" y="138801"/>
                </a:lnTo>
                <a:lnTo>
                  <a:pt x="110378" y="138801"/>
                </a:lnTo>
                <a:cubicBezTo>
                  <a:pt x="109659" y="138801"/>
                  <a:pt x="109300" y="138441"/>
                  <a:pt x="108581" y="138441"/>
                </a:cubicBezTo>
                <a:cubicBezTo>
                  <a:pt x="108581" y="138441"/>
                  <a:pt x="108581" y="138441"/>
                  <a:pt x="108221" y="138441"/>
                </a:cubicBezTo>
                <a:lnTo>
                  <a:pt x="108221" y="138082"/>
                </a:lnTo>
                <a:lnTo>
                  <a:pt x="43144" y="99959"/>
                </a:lnTo>
                <a:close/>
                <a:moveTo>
                  <a:pt x="282238" y="89530"/>
                </a:moveTo>
                <a:cubicBezTo>
                  <a:pt x="278283" y="89530"/>
                  <a:pt x="275047" y="92766"/>
                  <a:pt x="275047" y="96363"/>
                </a:cubicBezTo>
                <a:lnTo>
                  <a:pt x="275047" y="190950"/>
                </a:lnTo>
                <a:cubicBezTo>
                  <a:pt x="277564" y="190230"/>
                  <a:pt x="280441" y="189511"/>
                  <a:pt x="283317" y="189511"/>
                </a:cubicBezTo>
                <a:cubicBezTo>
                  <a:pt x="286193" y="189511"/>
                  <a:pt x="288710" y="190230"/>
                  <a:pt x="291586" y="190950"/>
                </a:cubicBezTo>
                <a:lnTo>
                  <a:pt x="291586" y="96363"/>
                </a:lnTo>
                <a:cubicBezTo>
                  <a:pt x="291586" y="92766"/>
                  <a:pt x="288350" y="89530"/>
                  <a:pt x="284396" y="89530"/>
                </a:cubicBezTo>
                <a:lnTo>
                  <a:pt x="282238" y="89530"/>
                </a:lnTo>
                <a:close/>
                <a:moveTo>
                  <a:pt x="68232" y="71316"/>
                </a:moveTo>
                <a:lnTo>
                  <a:pt x="113880" y="98791"/>
                </a:lnTo>
                <a:cubicBezTo>
                  <a:pt x="116396" y="99891"/>
                  <a:pt x="117115" y="102821"/>
                  <a:pt x="115678" y="105019"/>
                </a:cubicBezTo>
                <a:cubicBezTo>
                  <a:pt x="114959" y="106485"/>
                  <a:pt x="113162" y="107584"/>
                  <a:pt x="111724" y="107584"/>
                </a:cubicBezTo>
                <a:cubicBezTo>
                  <a:pt x="111005" y="107584"/>
                  <a:pt x="109927" y="107217"/>
                  <a:pt x="109567" y="106851"/>
                </a:cubicBezTo>
                <a:lnTo>
                  <a:pt x="63200" y="79375"/>
                </a:lnTo>
                <a:cubicBezTo>
                  <a:pt x="61403" y="77910"/>
                  <a:pt x="60325" y="74979"/>
                  <a:pt x="61762" y="72781"/>
                </a:cubicBezTo>
                <a:cubicBezTo>
                  <a:pt x="63200" y="70583"/>
                  <a:pt x="66076" y="69850"/>
                  <a:pt x="68232" y="71316"/>
                </a:cubicBezTo>
                <a:close/>
                <a:moveTo>
                  <a:pt x="24448" y="47451"/>
                </a:moveTo>
                <a:cubicBezTo>
                  <a:pt x="20853" y="47451"/>
                  <a:pt x="17617" y="50328"/>
                  <a:pt x="17617" y="54284"/>
                </a:cubicBezTo>
                <a:lnTo>
                  <a:pt x="17617" y="190950"/>
                </a:lnTo>
                <a:cubicBezTo>
                  <a:pt x="20134" y="190230"/>
                  <a:pt x="22651" y="189511"/>
                  <a:pt x="25527" y="189511"/>
                </a:cubicBezTo>
                <a:cubicBezTo>
                  <a:pt x="28403" y="189511"/>
                  <a:pt x="31280" y="190230"/>
                  <a:pt x="33796" y="190950"/>
                </a:cubicBezTo>
                <a:lnTo>
                  <a:pt x="33796" y="54284"/>
                </a:lnTo>
                <a:cubicBezTo>
                  <a:pt x="33796" y="50328"/>
                  <a:pt x="30920" y="47451"/>
                  <a:pt x="26606" y="47451"/>
                </a:cubicBezTo>
                <a:lnTo>
                  <a:pt x="24448" y="47451"/>
                </a:lnTo>
                <a:close/>
                <a:moveTo>
                  <a:pt x="24448" y="38100"/>
                </a:moveTo>
                <a:lnTo>
                  <a:pt x="26606" y="38100"/>
                </a:lnTo>
                <a:cubicBezTo>
                  <a:pt x="35954" y="38100"/>
                  <a:pt x="43144" y="45293"/>
                  <a:pt x="43144" y="54284"/>
                </a:cubicBezTo>
                <a:lnTo>
                  <a:pt x="43144" y="89170"/>
                </a:lnTo>
                <a:lnTo>
                  <a:pt x="111816" y="129450"/>
                </a:lnTo>
                <a:lnTo>
                  <a:pt x="265699" y="129450"/>
                </a:lnTo>
                <a:lnTo>
                  <a:pt x="265699" y="96363"/>
                </a:lnTo>
                <a:cubicBezTo>
                  <a:pt x="265699" y="87731"/>
                  <a:pt x="272890" y="80179"/>
                  <a:pt x="282238" y="80179"/>
                </a:cubicBezTo>
                <a:lnTo>
                  <a:pt x="284396" y="80179"/>
                </a:lnTo>
                <a:cubicBezTo>
                  <a:pt x="293384" y="80179"/>
                  <a:pt x="300934" y="87731"/>
                  <a:pt x="300934" y="96363"/>
                </a:cubicBezTo>
                <a:lnTo>
                  <a:pt x="300934" y="196704"/>
                </a:lnTo>
                <a:cubicBezTo>
                  <a:pt x="305968" y="201379"/>
                  <a:pt x="309204" y="207853"/>
                  <a:pt x="309204" y="215046"/>
                </a:cubicBezTo>
                <a:cubicBezTo>
                  <a:pt x="309204" y="229432"/>
                  <a:pt x="297339" y="240940"/>
                  <a:pt x="283317" y="240940"/>
                </a:cubicBezTo>
                <a:cubicBezTo>
                  <a:pt x="269295" y="240940"/>
                  <a:pt x="257430" y="229432"/>
                  <a:pt x="257430" y="215046"/>
                </a:cubicBezTo>
                <a:cubicBezTo>
                  <a:pt x="257430" y="207853"/>
                  <a:pt x="260666" y="201379"/>
                  <a:pt x="265699" y="196704"/>
                </a:cubicBezTo>
                <a:lnTo>
                  <a:pt x="265699" y="166853"/>
                </a:lnTo>
                <a:lnTo>
                  <a:pt x="43144" y="166853"/>
                </a:lnTo>
                <a:lnTo>
                  <a:pt x="43144" y="196704"/>
                </a:lnTo>
                <a:cubicBezTo>
                  <a:pt x="48178" y="201379"/>
                  <a:pt x="51414" y="207853"/>
                  <a:pt x="51414" y="215046"/>
                </a:cubicBezTo>
                <a:cubicBezTo>
                  <a:pt x="51414" y="229432"/>
                  <a:pt x="39909" y="240940"/>
                  <a:pt x="25527" y="240940"/>
                </a:cubicBezTo>
                <a:cubicBezTo>
                  <a:pt x="11505" y="240940"/>
                  <a:pt x="0" y="229432"/>
                  <a:pt x="0" y="215046"/>
                </a:cubicBezTo>
                <a:cubicBezTo>
                  <a:pt x="0" y="207853"/>
                  <a:pt x="3236" y="201379"/>
                  <a:pt x="8269" y="196704"/>
                </a:cubicBezTo>
                <a:lnTo>
                  <a:pt x="8269" y="54284"/>
                </a:lnTo>
                <a:cubicBezTo>
                  <a:pt x="8269" y="45293"/>
                  <a:pt x="15460" y="38100"/>
                  <a:pt x="24448" y="38100"/>
                </a:cubicBezTo>
                <a:close/>
                <a:moveTo>
                  <a:pt x="191906" y="23813"/>
                </a:moveTo>
                <a:cubicBezTo>
                  <a:pt x="194454" y="23813"/>
                  <a:pt x="196638" y="26329"/>
                  <a:pt x="196638" y="28845"/>
                </a:cubicBezTo>
                <a:lnTo>
                  <a:pt x="196638" y="47536"/>
                </a:lnTo>
                <a:lnTo>
                  <a:pt x="215567" y="47536"/>
                </a:lnTo>
                <a:cubicBezTo>
                  <a:pt x="218115" y="47536"/>
                  <a:pt x="220299" y="49692"/>
                  <a:pt x="220299" y="52208"/>
                </a:cubicBezTo>
                <a:cubicBezTo>
                  <a:pt x="220299" y="54724"/>
                  <a:pt x="218115" y="56881"/>
                  <a:pt x="215567" y="56881"/>
                </a:cubicBezTo>
                <a:lnTo>
                  <a:pt x="196638" y="56881"/>
                </a:lnTo>
                <a:lnTo>
                  <a:pt x="196638" y="75572"/>
                </a:lnTo>
                <a:cubicBezTo>
                  <a:pt x="196638" y="78088"/>
                  <a:pt x="194454" y="80604"/>
                  <a:pt x="191906" y="80604"/>
                </a:cubicBezTo>
                <a:cubicBezTo>
                  <a:pt x="189358" y="80604"/>
                  <a:pt x="187174" y="78088"/>
                  <a:pt x="187174" y="75572"/>
                </a:cubicBezTo>
                <a:lnTo>
                  <a:pt x="187174" y="56881"/>
                </a:lnTo>
                <a:lnTo>
                  <a:pt x="167881" y="56881"/>
                </a:lnTo>
                <a:cubicBezTo>
                  <a:pt x="165333" y="56881"/>
                  <a:pt x="163513" y="54724"/>
                  <a:pt x="163513" y="52208"/>
                </a:cubicBezTo>
                <a:cubicBezTo>
                  <a:pt x="163513" y="49692"/>
                  <a:pt x="165333" y="47536"/>
                  <a:pt x="167881" y="47536"/>
                </a:cubicBezTo>
                <a:lnTo>
                  <a:pt x="187174" y="47536"/>
                </a:lnTo>
                <a:lnTo>
                  <a:pt x="187174" y="28845"/>
                </a:lnTo>
                <a:cubicBezTo>
                  <a:pt x="187174" y="26329"/>
                  <a:pt x="189358" y="23813"/>
                  <a:pt x="191906" y="23813"/>
                </a:cubicBezTo>
                <a:close/>
                <a:moveTo>
                  <a:pt x="152127" y="9311"/>
                </a:moveTo>
                <a:cubicBezTo>
                  <a:pt x="149611" y="9311"/>
                  <a:pt x="147455" y="11460"/>
                  <a:pt x="147455" y="14325"/>
                </a:cubicBezTo>
                <a:lnTo>
                  <a:pt x="147455" y="92038"/>
                </a:lnTo>
                <a:cubicBezTo>
                  <a:pt x="147455" y="94545"/>
                  <a:pt x="149611" y="96336"/>
                  <a:pt x="152127" y="96336"/>
                </a:cubicBezTo>
                <a:lnTo>
                  <a:pt x="230102" y="96336"/>
                </a:lnTo>
                <a:cubicBezTo>
                  <a:pt x="232617" y="96336"/>
                  <a:pt x="234773" y="94545"/>
                  <a:pt x="234773" y="92038"/>
                </a:cubicBezTo>
                <a:lnTo>
                  <a:pt x="234773" y="14325"/>
                </a:lnTo>
                <a:cubicBezTo>
                  <a:pt x="234773" y="11460"/>
                  <a:pt x="232617" y="9311"/>
                  <a:pt x="230102" y="9311"/>
                </a:cubicBezTo>
                <a:lnTo>
                  <a:pt x="152127" y="9311"/>
                </a:lnTo>
                <a:close/>
                <a:moveTo>
                  <a:pt x="152127" y="0"/>
                </a:moveTo>
                <a:lnTo>
                  <a:pt x="230102" y="0"/>
                </a:lnTo>
                <a:cubicBezTo>
                  <a:pt x="237648" y="0"/>
                  <a:pt x="244116" y="6446"/>
                  <a:pt x="244116" y="14325"/>
                </a:cubicBezTo>
                <a:lnTo>
                  <a:pt x="244116" y="92038"/>
                </a:lnTo>
                <a:cubicBezTo>
                  <a:pt x="244116" y="99559"/>
                  <a:pt x="237648" y="106005"/>
                  <a:pt x="230102" y="106005"/>
                </a:cubicBezTo>
                <a:lnTo>
                  <a:pt x="152127" y="106005"/>
                </a:lnTo>
                <a:cubicBezTo>
                  <a:pt x="144221" y="106005"/>
                  <a:pt x="138113" y="99559"/>
                  <a:pt x="138113" y="92038"/>
                </a:cubicBezTo>
                <a:lnTo>
                  <a:pt x="138113" y="14325"/>
                </a:lnTo>
                <a:cubicBezTo>
                  <a:pt x="138113" y="6446"/>
                  <a:pt x="144221" y="0"/>
                  <a:pt x="152127" y="0"/>
                </a:cubicBezTo>
                <a:close/>
              </a:path>
            </a:pathLst>
          </a:custGeom>
          <a:solidFill>
            <a:schemeClr val="bg1"/>
          </a:solidFill>
          <a:ln>
            <a:noFill/>
          </a:ln>
          <a:effectLst/>
        </p:spPr>
        <p:txBody>
          <a:bodyPr anchor="ctr"/>
          <a:lstStyle/>
          <a:p>
            <a:endParaRPr lang="en-GB" sz="900" dirty="0">
              <a:latin typeface="Californian FB" panose="0207040306080B030204" pitchFamily="18" charset="0"/>
            </a:endParaRPr>
          </a:p>
        </p:txBody>
      </p:sp>
      <p:sp>
        <p:nvSpPr>
          <p:cNvPr id="31" name="Subtitle 2">
            <a:extLst>
              <a:ext uri="{FF2B5EF4-FFF2-40B4-BE49-F238E27FC236}">
                <a16:creationId xmlns:a16="http://schemas.microsoft.com/office/drawing/2014/main" id="{955FA624-EC4B-DB4E-93B7-034CE442F699}"/>
              </a:ext>
            </a:extLst>
          </p:cNvPr>
          <p:cNvSpPr txBox="1">
            <a:spLocks/>
          </p:cNvSpPr>
          <p:nvPr/>
        </p:nvSpPr>
        <p:spPr>
          <a:xfrm>
            <a:off x="714374" y="1981200"/>
            <a:ext cx="5076843" cy="1661993"/>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1750"/>
              </a:lnSpc>
            </a:pPr>
            <a:r>
              <a:rPr lang="en-GB" sz="1600" dirty="0">
                <a:solidFill>
                  <a:schemeClr val="tx1"/>
                </a:solidFill>
                <a:latin typeface="Californian FB" panose="0207040306080B030204" pitchFamily="18" charset="0"/>
              </a:rPr>
              <a:t>Ascent Rift Valley Fund (ARVF), Ascent Rift Valley Fund (ARVF), a leading SME Private Equity Fund investor acquired a significant stake in the company in 2018 and invested additional capital into product expansion and factory	improvements.	Partnership	with Ascent gave strength and ability to better serve the quality and service demands of our clients.</a:t>
            </a:r>
            <a:endParaRPr lang="en-US" sz="1600" dirty="0">
              <a:solidFill>
                <a:schemeClr val="tx1"/>
              </a:solidFill>
              <a:latin typeface="Californian FB" panose="0207040306080B030204" pitchFamily="18" charset="0"/>
            </a:endParaRPr>
          </a:p>
        </p:txBody>
      </p:sp>
      <p:sp>
        <p:nvSpPr>
          <p:cNvPr id="41" name="Freeform 403">
            <a:extLst>
              <a:ext uri="{FF2B5EF4-FFF2-40B4-BE49-F238E27FC236}">
                <a16:creationId xmlns:a16="http://schemas.microsoft.com/office/drawing/2014/main" id="{25A30956-97F0-BD40-AF85-C2B3BDF6656F}"/>
              </a:ext>
            </a:extLst>
          </p:cNvPr>
          <p:cNvSpPr>
            <a:spLocks noChangeArrowheads="1"/>
          </p:cNvSpPr>
          <p:nvPr/>
        </p:nvSpPr>
        <p:spPr bwMode="auto">
          <a:xfrm>
            <a:off x="928043" y="5664255"/>
            <a:ext cx="405724" cy="382114"/>
          </a:xfrm>
          <a:custGeom>
            <a:avLst/>
            <a:gdLst>
              <a:gd name="T0" fmla="*/ 368358 w 309204"/>
              <a:gd name="T1" fmla="*/ 251101 h 298091"/>
              <a:gd name="T2" fmla="*/ 283257 w 309204"/>
              <a:gd name="T3" fmla="*/ 342828 h 298091"/>
              <a:gd name="T4" fmla="*/ 237739 w 309204"/>
              <a:gd name="T5" fmla="*/ 299585 h 298091"/>
              <a:gd name="T6" fmla="*/ 250272 w 309204"/>
              <a:gd name="T7" fmla="*/ 287792 h 298091"/>
              <a:gd name="T8" fmla="*/ 355823 w 309204"/>
              <a:gd name="T9" fmla="*/ 240617 h 298091"/>
              <a:gd name="T10" fmla="*/ 14513 w 309204"/>
              <a:gd name="T11" fmla="*/ 223570 h 298091"/>
              <a:gd name="T12" fmla="*/ 17152 w 309204"/>
              <a:gd name="T13" fmla="*/ 280162 h 298091"/>
              <a:gd name="T14" fmla="*/ 87739 w 309204"/>
              <a:gd name="T15" fmla="*/ 473626 h 298091"/>
              <a:gd name="T16" fmla="*/ 75863 w 309204"/>
              <a:gd name="T17" fmla="*/ 472967 h 298091"/>
              <a:gd name="T18" fmla="*/ 3959 w 309204"/>
              <a:gd name="T19" fmla="*/ 230149 h 298091"/>
              <a:gd name="T20" fmla="*/ 213356 w 309204"/>
              <a:gd name="T21" fmla="*/ 175743 h 298091"/>
              <a:gd name="T22" fmla="*/ 281401 w 309204"/>
              <a:gd name="T23" fmla="*/ 416243 h 298091"/>
              <a:gd name="T24" fmla="*/ 348793 w 309204"/>
              <a:gd name="T25" fmla="*/ 175743 h 298091"/>
              <a:gd name="T26" fmla="*/ 274205 w 309204"/>
              <a:gd name="T27" fmla="*/ 210380 h 298091"/>
              <a:gd name="T28" fmla="*/ 213356 w 309204"/>
              <a:gd name="T29" fmla="*/ 158752 h 298091"/>
              <a:gd name="T30" fmla="*/ 348793 w 309204"/>
              <a:gd name="T31" fmla="*/ 158752 h 298091"/>
              <a:gd name="T32" fmla="*/ 285328 w 309204"/>
              <a:gd name="T33" fmla="*/ 433888 h 298091"/>
              <a:gd name="T34" fmla="*/ 276822 w 309204"/>
              <a:gd name="T35" fmla="*/ 433888 h 298091"/>
              <a:gd name="T36" fmla="*/ 213356 w 309204"/>
              <a:gd name="T37" fmla="*/ 158752 h 298091"/>
              <a:gd name="T38" fmla="*/ 513086 w 309204"/>
              <a:gd name="T39" fmla="*/ 282304 h 298091"/>
              <a:gd name="T40" fmla="*/ 496107 w 309204"/>
              <a:gd name="T41" fmla="*/ 282304 h 298091"/>
              <a:gd name="T42" fmla="*/ 428186 w 309204"/>
              <a:gd name="T43" fmla="*/ 112979 h 298091"/>
              <a:gd name="T44" fmla="*/ 282999 w 309204"/>
              <a:gd name="T45" fmla="*/ 49069 h 298091"/>
              <a:gd name="T46" fmla="*/ 282999 w 309204"/>
              <a:gd name="T47" fmla="*/ 66100 h 298091"/>
              <a:gd name="T48" fmla="*/ 282999 w 309204"/>
              <a:gd name="T49" fmla="*/ 493208 h 298091"/>
              <a:gd name="T50" fmla="*/ 439876 w 309204"/>
              <a:gd name="T51" fmla="*/ 436218 h 298091"/>
              <a:gd name="T52" fmla="*/ 282999 w 309204"/>
              <a:gd name="T53" fmla="*/ 510241 h 298091"/>
              <a:gd name="T54" fmla="*/ 282999 w 309204"/>
              <a:gd name="T55" fmla="*/ 49069 h 298091"/>
              <a:gd name="T56" fmla="*/ 562151 w 309204"/>
              <a:gd name="T57" fmla="*/ 280793 h 298091"/>
              <a:gd name="T58" fmla="*/ 382753 w 309204"/>
              <a:gd name="T59" fmla="*/ 541994 h 298091"/>
              <a:gd name="T60" fmla="*/ 378840 w 309204"/>
              <a:gd name="T61" fmla="*/ 525668 h 298091"/>
              <a:gd name="T62" fmla="*/ 281639 w 309204"/>
              <a:gd name="T63" fmla="*/ 16978 h 298091"/>
              <a:gd name="T64" fmla="*/ 183785 w 309204"/>
              <a:gd name="T65" fmla="*/ 26120 h 298091"/>
              <a:gd name="T66" fmla="*/ 281639 w 309204"/>
              <a:gd name="T67" fmla="*/ 0 h 29809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09204" h="298091">
                <a:moveTo>
                  <a:pt x="202248" y="131616"/>
                </a:moveTo>
                <a:cubicBezTo>
                  <a:pt x="204425" y="133418"/>
                  <a:pt x="204425" y="136301"/>
                  <a:pt x="202611" y="138103"/>
                </a:cubicBezTo>
                <a:lnTo>
                  <a:pt x="159068" y="187110"/>
                </a:lnTo>
                <a:cubicBezTo>
                  <a:pt x="158342" y="187831"/>
                  <a:pt x="156891" y="188552"/>
                  <a:pt x="155802" y="188552"/>
                </a:cubicBezTo>
                <a:cubicBezTo>
                  <a:pt x="154351" y="188552"/>
                  <a:pt x="153262" y="188191"/>
                  <a:pt x="152536" y="187110"/>
                </a:cubicBezTo>
                <a:lnTo>
                  <a:pt x="130765" y="164769"/>
                </a:lnTo>
                <a:cubicBezTo>
                  <a:pt x="128588" y="162967"/>
                  <a:pt x="128951" y="159724"/>
                  <a:pt x="130765" y="157922"/>
                </a:cubicBezTo>
                <a:cubicBezTo>
                  <a:pt x="132579" y="156120"/>
                  <a:pt x="135482" y="156120"/>
                  <a:pt x="137659" y="158282"/>
                </a:cubicBezTo>
                <a:lnTo>
                  <a:pt x="155439" y="176660"/>
                </a:lnTo>
                <a:lnTo>
                  <a:pt x="195716" y="132337"/>
                </a:lnTo>
                <a:cubicBezTo>
                  <a:pt x="197531" y="130175"/>
                  <a:pt x="200433" y="130175"/>
                  <a:pt x="202248" y="131616"/>
                </a:cubicBezTo>
                <a:close/>
                <a:moveTo>
                  <a:pt x="7983" y="122961"/>
                </a:moveTo>
                <a:cubicBezTo>
                  <a:pt x="10523" y="123323"/>
                  <a:pt x="11974" y="125856"/>
                  <a:pt x="11611" y="128390"/>
                </a:cubicBezTo>
                <a:cubicBezTo>
                  <a:pt x="10160" y="136714"/>
                  <a:pt x="9434" y="145400"/>
                  <a:pt x="9434" y="154086"/>
                </a:cubicBezTo>
                <a:cubicBezTo>
                  <a:pt x="9434" y="191363"/>
                  <a:pt x="23223" y="226469"/>
                  <a:pt x="48623" y="253975"/>
                </a:cubicBezTo>
                <a:cubicBezTo>
                  <a:pt x="50437" y="255784"/>
                  <a:pt x="50437" y="258680"/>
                  <a:pt x="48260" y="260489"/>
                </a:cubicBezTo>
                <a:cubicBezTo>
                  <a:pt x="47534" y="261213"/>
                  <a:pt x="46445" y="261575"/>
                  <a:pt x="44994" y="261575"/>
                </a:cubicBezTo>
                <a:cubicBezTo>
                  <a:pt x="43905" y="261575"/>
                  <a:pt x="42454" y="261213"/>
                  <a:pt x="41728" y="260127"/>
                </a:cubicBezTo>
                <a:cubicBezTo>
                  <a:pt x="14514" y="231174"/>
                  <a:pt x="0" y="193535"/>
                  <a:pt x="0" y="154086"/>
                </a:cubicBezTo>
                <a:cubicBezTo>
                  <a:pt x="0" y="145038"/>
                  <a:pt x="725" y="135628"/>
                  <a:pt x="2177" y="126580"/>
                </a:cubicBezTo>
                <a:cubicBezTo>
                  <a:pt x="2903" y="124047"/>
                  <a:pt x="5443" y="122237"/>
                  <a:pt x="7983" y="122961"/>
                </a:cubicBezTo>
                <a:close/>
                <a:moveTo>
                  <a:pt x="117354" y="96657"/>
                </a:moveTo>
                <a:cubicBezTo>
                  <a:pt x="96481" y="96657"/>
                  <a:pt x="79207" y="113910"/>
                  <a:pt x="79207" y="135117"/>
                </a:cubicBezTo>
                <a:cubicBezTo>
                  <a:pt x="79207" y="177889"/>
                  <a:pt x="141466" y="220303"/>
                  <a:pt x="154781" y="228929"/>
                </a:cubicBezTo>
                <a:cubicBezTo>
                  <a:pt x="167737" y="220303"/>
                  <a:pt x="229996" y="177889"/>
                  <a:pt x="229996" y="135117"/>
                </a:cubicBezTo>
                <a:cubicBezTo>
                  <a:pt x="229996" y="113910"/>
                  <a:pt x="212722" y="96657"/>
                  <a:pt x="191849" y="96657"/>
                </a:cubicBezTo>
                <a:cubicBezTo>
                  <a:pt x="178173" y="96657"/>
                  <a:pt x="165578" y="104205"/>
                  <a:pt x="158740" y="115707"/>
                </a:cubicBezTo>
                <a:cubicBezTo>
                  <a:pt x="156941" y="118583"/>
                  <a:pt x="152262" y="118583"/>
                  <a:pt x="150823" y="115707"/>
                </a:cubicBezTo>
                <a:cubicBezTo>
                  <a:pt x="143625" y="104205"/>
                  <a:pt x="131029" y="96657"/>
                  <a:pt x="117354" y="96657"/>
                </a:cubicBezTo>
                <a:close/>
                <a:moveTo>
                  <a:pt x="117354" y="87312"/>
                </a:moveTo>
                <a:cubicBezTo>
                  <a:pt x="132109" y="87312"/>
                  <a:pt x="145784" y="94141"/>
                  <a:pt x="154781" y="105284"/>
                </a:cubicBezTo>
                <a:cubicBezTo>
                  <a:pt x="163418" y="94141"/>
                  <a:pt x="177454" y="87312"/>
                  <a:pt x="191849" y="87312"/>
                </a:cubicBezTo>
                <a:cubicBezTo>
                  <a:pt x="218120" y="87312"/>
                  <a:pt x="239353" y="108878"/>
                  <a:pt x="239353" y="135117"/>
                </a:cubicBezTo>
                <a:cubicBezTo>
                  <a:pt x="239353" y="187594"/>
                  <a:pt x="160539" y="236477"/>
                  <a:pt x="156941" y="238634"/>
                </a:cubicBezTo>
                <a:cubicBezTo>
                  <a:pt x="156221" y="238993"/>
                  <a:pt x="155501" y="239353"/>
                  <a:pt x="154781" y="239353"/>
                </a:cubicBezTo>
                <a:cubicBezTo>
                  <a:pt x="153702" y="239353"/>
                  <a:pt x="152982" y="238993"/>
                  <a:pt x="152262" y="238634"/>
                </a:cubicBezTo>
                <a:cubicBezTo>
                  <a:pt x="148663" y="236477"/>
                  <a:pt x="69850" y="187594"/>
                  <a:pt x="69850" y="135117"/>
                </a:cubicBezTo>
                <a:cubicBezTo>
                  <a:pt x="69850" y="108878"/>
                  <a:pt x="91443" y="87312"/>
                  <a:pt x="117354" y="87312"/>
                </a:cubicBezTo>
                <a:close/>
                <a:moveTo>
                  <a:pt x="241984" y="61774"/>
                </a:moveTo>
                <a:cubicBezTo>
                  <a:pt x="267488" y="86053"/>
                  <a:pt x="282216" y="119752"/>
                  <a:pt x="282216" y="155264"/>
                </a:cubicBezTo>
                <a:cubicBezTo>
                  <a:pt x="282216" y="157800"/>
                  <a:pt x="280420" y="159975"/>
                  <a:pt x="277905" y="159975"/>
                </a:cubicBezTo>
                <a:cubicBezTo>
                  <a:pt x="275032" y="159975"/>
                  <a:pt x="272877" y="157800"/>
                  <a:pt x="272877" y="155264"/>
                </a:cubicBezTo>
                <a:cubicBezTo>
                  <a:pt x="272877" y="122651"/>
                  <a:pt x="259586" y="91126"/>
                  <a:pt x="235519" y="68659"/>
                </a:cubicBezTo>
                <a:cubicBezTo>
                  <a:pt x="233722" y="66848"/>
                  <a:pt x="233363" y="63949"/>
                  <a:pt x="235519" y="62137"/>
                </a:cubicBezTo>
                <a:cubicBezTo>
                  <a:pt x="236955" y="60325"/>
                  <a:pt x="240188" y="60325"/>
                  <a:pt x="241984" y="61774"/>
                </a:cubicBezTo>
                <a:close/>
                <a:moveTo>
                  <a:pt x="155660" y="26987"/>
                </a:moveTo>
                <a:cubicBezTo>
                  <a:pt x="158187" y="26987"/>
                  <a:pt x="160353" y="29149"/>
                  <a:pt x="160353" y="31671"/>
                </a:cubicBezTo>
                <a:cubicBezTo>
                  <a:pt x="160353" y="34553"/>
                  <a:pt x="158187" y="36354"/>
                  <a:pt x="155660" y="36354"/>
                </a:cubicBezTo>
                <a:cubicBezTo>
                  <a:pt x="90673" y="36354"/>
                  <a:pt x="37962" y="88956"/>
                  <a:pt x="37962" y="153807"/>
                </a:cubicBezTo>
                <a:cubicBezTo>
                  <a:pt x="37962" y="218658"/>
                  <a:pt x="90673" y="271259"/>
                  <a:pt x="155660" y="271259"/>
                </a:cubicBezTo>
                <a:cubicBezTo>
                  <a:pt x="185265" y="271259"/>
                  <a:pt x="213787" y="260091"/>
                  <a:pt x="235449" y="239915"/>
                </a:cubicBezTo>
                <a:cubicBezTo>
                  <a:pt x="237616" y="238113"/>
                  <a:pt x="240504" y="238113"/>
                  <a:pt x="241948" y="239915"/>
                </a:cubicBezTo>
                <a:cubicBezTo>
                  <a:pt x="244114" y="242076"/>
                  <a:pt x="243753" y="244959"/>
                  <a:pt x="241948" y="246760"/>
                </a:cubicBezTo>
                <a:cubicBezTo>
                  <a:pt x="218480" y="268377"/>
                  <a:pt x="187431" y="280627"/>
                  <a:pt x="155660" y="280627"/>
                </a:cubicBezTo>
                <a:cubicBezTo>
                  <a:pt x="85619" y="280627"/>
                  <a:pt x="28575" y="223702"/>
                  <a:pt x="28575" y="153807"/>
                </a:cubicBezTo>
                <a:cubicBezTo>
                  <a:pt x="28575" y="83912"/>
                  <a:pt x="85619" y="26987"/>
                  <a:pt x="155660" y="26987"/>
                </a:cubicBezTo>
                <a:close/>
                <a:moveTo>
                  <a:pt x="154912" y="0"/>
                </a:moveTo>
                <a:cubicBezTo>
                  <a:pt x="239952" y="0"/>
                  <a:pt x="309204" y="69315"/>
                  <a:pt x="309204" y="154433"/>
                </a:cubicBezTo>
                <a:cubicBezTo>
                  <a:pt x="309204" y="218001"/>
                  <a:pt x="270811" y="274387"/>
                  <a:pt x="211964" y="297732"/>
                </a:cubicBezTo>
                <a:cubicBezTo>
                  <a:pt x="211605" y="298091"/>
                  <a:pt x="210888" y="298091"/>
                  <a:pt x="210529" y="298091"/>
                </a:cubicBezTo>
                <a:cubicBezTo>
                  <a:pt x="208376" y="298091"/>
                  <a:pt x="206582" y="297013"/>
                  <a:pt x="206223" y="295218"/>
                </a:cubicBezTo>
                <a:cubicBezTo>
                  <a:pt x="204788" y="292704"/>
                  <a:pt x="206223" y="290190"/>
                  <a:pt x="208376" y="289112"/>
                </a:cubicBezTo>
                <a:cubicBezTo>
                  <a:pt x="263993" y="267204"/>
                  <a:pt x="299516" y="214051"/>
                  <a:pt x="299516" y="154433"/>
                </a:cubicBezTo>
                <a:cubicBezTo>
                  <a:pt x="299516" y="74343"/>
                  <a:pt x="234570" y="9338"/>
                  <a:pt x="154912" y="9338"/>
                </a:cubicBezTo>
                <a:cubicBezTo>
                  <a:pt x="138406" y="9338"/>
                  <a:pt x="122259" y="12211"/>
                  <a:pt x="106830" y="17598"/>
                </a:cubicBezTo>
                <a:cubicBezTo>
                  <a:pt x="104677" y="18316"/>
                  <a:pt x="101807" y="17239"/>
                  <a:pt x="101089" y="14366"/>
                </a:cubicBezTo>
                <a:cubicBezTo>
                  <a:pt x="100013" y="12211"/>
                  <a:pt x="101448" y="9697"/>
                  <a:pt x="103601" y="8619"/>
                </a:cubicBezTo>
                <a:cubicBezTo>
                  <a:pt x="120107" y="2873"/>
                  <a:pt x="137330" y="0"/>
                  <a:pt x="154912" y="0"/>
                </a:cubicBezTo>
                <a:close/>
              </a:path>
            </a:pathLst>
          </a:custGeom>
          <a:solidFill>
            <a:schemeClr val="bg1"/>
          </a:solidFill>
          <a:ln>
            <a:noFill/>
          </a:ln>
          <a:effectLst/>
        </p:spPr>
        <p:txBody>
          <a:bodyPr anchor="ctr"/>
          <a:lstStyle/>
          <a:p>
            <a:endParaRPr lang="en-GB" dirty="0">
              <a:latin typeface="Californian FB" panose="0207040306080B030204" pitchFamily="18" charset="0"/>
            </a:endParaRPr>
          </a:p>
        </p:txBody>
      </p:sp>
      <p:sp>
        <p:nvSpPr>
          <p:cNvPr id="30" name="Title 1">
            <a:extLst>
              <a:ext uri="{FF2B5EF4-FFF2-40B4-BE49-F238E27FC236}">
                <a16:creationId xmlns:a16="http://schemas.microsoft.com/office/drawing/2014/main" id="{8790BDBE-858D-4856-8D42-F65D27D1CB07}"/>
              </a:ext>
            </a:extLst>
          </p:cNvPr>
          <p:cNvSpPr txBox="1">
            <a:spLocks/>
          </p:cNvSpPr>
          <p:nvPr/>
        </p:nvSpPr>
        <p:spPr>
          <a:xfrm>
            <a:off x="327025" y="436886"/>
            <a:ext cx="11864975" cy="8039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b="1" dirty="0">
                <a:solidFill>
                  <a:srgbClr val="153564"/>
                </a:solidFill>
                <a:latin typeface="Californian FB" panose="0207040306080B030204" pitchFamily="18" charset="0"/>
              </a:rPr>
              <a:t>Company Overview</a:t>
            </a:r>
            <a:endParaRPr lang="en-US" altLang="en-US" sz="2000" dirty="0">
              <a:solidFill>
                <a:srgbClr val="153564"/>
              </a:solidFill>
              <a:latin typeface="Californian FB" panose="0207040306080B030204" pitchFamily="18" charset="0"/>
            </a:endParaRPr>
          </a:p>
        </p:txBody>
      </p:sp>
      <p:cxnSp>
        <p:nvCxnSpPr>
          <p:cNvPr id="32" name="Straight Connector 31">
            <a:extLst>
              <a:ext uri="{FF2B5EF4-FFF2-40B4-BE49-F238E27FC236}">
                <a16:creationId xmlns:a16="http://schemas.microsoft.com/office/drawing/2014/main" id="{544DB779-ECB1-4A76-B462-20A2156E68C6}"/>
              </a:ext>
            </a:extLst>
          </p:cNvPr>
          <p:cNvCxnSpPr/>
          <p:nvPr/>
        </p:nvCxnSpPr>
        <p:spPr>
          <a:xfrm>
            <a:off x="327025" y="1182688"/>
            <a:ext cx="11233150" cy="0"/>
          </a:xfrm>
          <a:prstGeom prst="line">
            <a:avLst/>
          </a:prstGeom>
          <a:ln w="28575">
            <a:solidFill>
              <a:srgbClr val="3232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DB943DA-65E3-4487-8BAB-02B2CA75BA6B}"/>
              </a:ext>
            </a:extLst>
          </p:cNvPr>
          <p:cNvSpPr txBox="1"/>
          <p:nvPr/>
        </p:nvSpPr>
        <p:spPr>
          <a:xfrm>
            <a:off x="666750" y="1540815"/>
            <a:ext cx="4710101" cy="400110"/>
          </a:xfrm>
          <a:prstGeom prst="rect">
            <a:avLst/>
          </a:prstGeom>
          <a:noFill/>
        </p:spPr>
        <p:txBody>
          <a:bodyPr wrap="square" rtlCol="0">
            <a:spAutoFit/>
          </a:bodyPr>
          <a:lstStyle/>
          <a:p>
            <a:r>
              <a:rPr lang="en-US" sz="2000" b="1" dirty="0">
                <a:solidFill>
                  <a:srgbClr val="153564"/>
                </a:solidFill>
                <a:latin typeface="Californian FB" panose="0207040306080B030204" pitchFamily="18" charset="0"/>
                <a:ea typeface="+mj-ea"/>
                <a:cs typeface="+mj-cs"/>
              </a:rPr>
              <a:t>Partnerships</a:t>
            </a:r>
            <a:endParaRPr lang="en-US" dirty="0"/>
          </a:p>
        </p:txBody>
      </p:sp>
      <p:sp>
        <p:nvSpPr>
          <p:cNvPr id="12" name="Subtitle 2">
            <a:extLst>
              <a:ext uri="{FF2B5EF4-FFF2-40B4-BE49-F238E27FC236}">
                <a16:creationId xmlns:a16="http://schemas.microsoft.com/office/drawing/2014/main" id="{A1788C76-7973-434A-868C-B29B26351D1A}"/>
              </a:ext>
            </a:extLst>
          </p:cNvPr>
          <p:cNvSpPr txBox="1">
            <a:spLocks/>
          </p:cNvSpPr>
          <p:nvPr/>
        </p:nvSpPr>
        <p:spPr>
          <a:xfrm>
            <a:off x="6400782" y="2177846"/>
            <a:ext cx="5124468" cy="1480405"/>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1750"/>
              </a:lnSpc>
            </a:pPr>
            <a:r>
              <a:rPr lang="en-US" sz="1600" dirty="0">
                <a:solidFill>
                  <a:schemeClr val="tx1"/>
                </a:solidFill>
                <a:latin typeface="Californian FB" panose="0207040306080B030204" pitchFamily="18" charset="0"/>
                <a:ea typeface="Lato Light" panose="020F0502020204030203" pitchFamily="34" charset="0"/>
                <a:cs typeface="Mukta ExtraLight" panose="020B0000000000000000" pitchFamily="34" charset="77"/>
              </a:rPr>
              <a:t>Auto springs has highly experienced staff force. The production staff ranges from engineers, machine operators, welders, fabricators, painters, quality control staff and general workers among others.</a:t>
            </a:r>
          </a:p>
          <a:p>
            <a:pPr algn="just">
              <a:lnSpc>
                <a:spcPts val="1750"/>
              </a:lnSpc>
            </a:pPr>
            <a:r>
              <a:rPr lang="en-US" sz="1600" dirty="0">
                <a:solidFill>
                  <a:schemeClr val="tx1"/>
                </a:solidFill>
                <a:latin typeface="Californian FB" panose="0207040306080B030204" pitchFamily="18" charset="0"/>
                <a:ea typeface="Lato Light" panose="020F0502020204030203" pitchFamily="34" charset="0"/>
                <a:cs typeface="Mukta ExtraLight" panose="020B0000000000000000" pitchFamily="34" charset="77"/>
              </a:rPr>
              <a:t>The administration staff ranges from accountants, marketers, environment, health and safety specialist among others</a:t>
            </a:r>
            <a:endParaRPr lang="en-GB" sz="1600" dirty="0">
              <a:solidFill>
                <a:schemeClr val="tx1"/>
              </a:solidFill>
              <a:latin typeface="Californian FB" panose="0207040306080B030204" pitchFamily="18" charset="0"/>
              <a:ea typeface="Lato Light" panose="020F0502020204030203" pitchFamily="34" charset="0"/>
              <a:cs typeface="Mukta ExtraLight" panose="020B0000000000000000" pitchFamily="34" charset="77"/>
            </a:endParaRPr>
          </a:p>
        </p:txBody>
      </p:sp>
      <p:sp>
        <p:nvSpPr>
          <p:cNvPr id="13" name="TextBox 12">
            <a:extLst>
              <a:ext uri="{FF2B5EF4-FFF2-40B4-BE49-F238E27FC236}">
                <a16:creationId xmlns:a16="http://schemas.microsoft.com/office/drawing/2014/main" id="{1FF5A810-CF1A-4981-875D-571CD8E8BDD3}"/>
              </a:ext>
            </a:extLst>
          </p:cNvPr>
          <p:cNvSpPr txBox="1"/>
          <p:nvPr/>
        </p:nvSpPr>
        <p:spPr>
          <a:xfrm>
            <a:off x="6391274" y="1581149"/>
            <a:ext cx="4652951" cy="400110"/>
          </a:xfrm>
          <a:prstGeom prst="rect">
            <a:avLst/>
          </a:prstGeom>
          <a:noFill/>
        </p:spPr>
        <p:txBody>
          <a:bodyPr wrap="square" rtlCol="0">
            <a:spAutoFit/>
          </a:bodyPr>
          <a:lstStyle/>
          <a:p>
            <a:r>
              <a:rPr lang="en-US" sz="2000" b="1" dirty="0">
                <a:solidFill>
                  <a:srgbClr val="153564"/>
                </a:solidFill>
                <a:latin typeface="Californian FB" panose="0207040306080B030204" pitchFamily="18" charset="0"/>
                <a:ea typeface="+mj-ea"/>
                <a:cs typeface="+mj-cs"/>
              </a:rPr>
              <a:t>Staff</a:t>
            </a:r>
            <a:endParaRPr lang="en-US" dirty="0"/>
          </a:p>
        </p:txBody>
      </p:sp>
      <p:sp>
        <p:nvSpPr>
          <p:cNvPr id="14" name="Subtitle 2">
            <a:extLst>
              <a:ext uri="{FF2B5EF4-FFF2-40B4-BE49-F238E27FC236}">
                <a16:creationId xmlns:a16="http://schemas.microsoft.com/office/drawing/2014/main" id="{2A984208-A1A3-4AE9-97A0-7B72A3FF338D}"/>
              </a:ext>
            </a:extLst>
          </p:cNvPr>
          <p:cNvSpPr txBox="1">
            <a:spLocks/>
          </p:cNvSpPr>
          <p:nvPr/>
        </p:nvSpPr>
        <p:spPr>
          <a:xfrm>
            <a:off x="628650" y="4533901"/>
            <a:ext cx="5162568" cy="1200329"/>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ts val="1750"/>
              </a:lnSpc>
            </a:pPr>
            <a:r>
              <a:rPr lang="en-US" sz="1600" dirty="0">
                <a:solidFill>
                  <a:schemeClr val="tx1"/>
                </a:solidFill>
                <a:latin typeface="Californian FB" panose="0207040306080B030204" pitchFamily="18" charset="0"/>
                <a:ea typeface="Lato Light" panose="020F0502020204030203" pitchFamily="34" charset="0"/>
                <a:cs typeface="Mukta ExtraLight" panose="020B0000000000000000" pitchFamily="34" charset="77"/>
              </a:rPr>
              <a:t>Auto springs has established a collaboration with Supreme springs from South Africa in order to enhance quality of products as well as technology exchange. This is inline with the concept of Kaizen that advocates for continuous improvement. </a:t>
            </a:r>
          </a:p>
        </p:txBody>
      </p:sp>
      <p:sp>
        <p:nvSpPr>
          <p:cNvPr id="15" name="TextBox 14">
            <a:extLst>
              <a:ext uri="{FF2B5EF4-FFF2-40B4-BE49-F238E27FC236}">
                <a16:creationId xmlns:a16="http://schemas.microsoft.com/office/drawing/2014/main" id="{4FE45E98-52B2-4DA2-95B9-EA753EAA6283}"/>
              </a:ext>
            </a:extLst>
          </p:cNvPr>
          <p:cNvSpPr txBox="1"/>
          <p:nvPr/>
        </p:nvSpPr>
        <p:spPr>
          <a:xfrm>
            <a:off x="714374" y="4133791"/>
            <a:ext cx="4710101" cy="400110"/>
          </a:xfrm>
          <a:prstGeom prst="rect">
            <a:avLst/>
          </a:prstGeom>
          <a:noFill/>
        </p:spPr>
        <p:txBody>
          <a:bodyPr wrap="square" rtlCol="0">
            <a:spAutoFit/>
          </a:bodyPr>
          <a:lstStyle/>
          <a:p>
            <a:r>
              <a:rPr lang="en-US" sz="2000" b="1" dirty="0">
                <a:solidFill>
                  <a:srgbClr val="153564"/>
                </a:solidFill>
                <a:latin typeface="Californian FB" panose="0207040306080B030204" pitchFamily="18" charset="0"/>
                <a:ea typeface="+mj-ea"/>
                <a:cs typeface="+mj-cs"/>
              </a:rPr>
              <a:t>Collaborations</a:t>
            </a:r>
            <a:endParaRPr lang="en-US" dirty="0"/>
          </a:p>
        </p:txBody>
      </p:sp>
      <p:sp>
        <p:nvSpPr>
          <p:cNvPr id="3" name="Rectangle 2">
            <a:extLst>
              <a:ext uri="{FF2B5EF4-FFF2-40B4-BE49-F238E27FC236}">
                <a16:creationId xmlns:a16="http://schemas.microsoft.com/office/drawing/2014/main" id="{D18E82E9-DCCF-472B-8873-B21947C9DE55}"/>
              </a:ext>
            </a:extLst>
          </p:cNvPr>
          <p:cNvSpPr/>
          <p:nvPr/>
        </p:nvSpPr>
        <p:spPr>
          <a:xfrm>
            <a:off x="6496744" y="3998747"/>
            <a:ext cx="2353342" cy="400110"/>
          </a:xfrm>
          <a:prstGeom prst="rect">
            <a:avLst/>
          </a:prstGeom>
        </p:spPr>
        <p:txBody>
          <a:bodyPr wrap="square">
            <a:spAutoFit/>
          </a:bodyPr>
          <a:lstStyle/>
          <a:p>
            <a:r>
              <a:rPr lang="en-US" sz="2000" b="1" dirty="0">
                <a:solidFill>
                  <a:srgbClr val="153564"/>
                </a:solidFill>
                <a:latin typeface="Californian FB" panose="0207040306080B030204" pitchFamily="18" charset="0"/>
                <a:ea typeface="+mj-ea"/>
                <a:cs typeface="+mj-cs"/>
              </a:rPr>
              <a:t>Quality</a:t>
            </a:r>
            <a:r>
              <a:rPr lang="en-US" dirty="0">
                <a:latin typeface="Californian FB" panose="0207040306080B030204" pitchFamily="18" charset="0"/>
              </a:rPr>
              <a:t> </a:t>
            </a:r>
            <a:r>
              <a:rPr lang="en-US" sz="2000" b="1" dirty="0">
                <a:solidFill>
                  <a:srgbClr val="153564"/>
                </a:solidFill>
                <a:latin typeface="Californian FB" panose="0207040306080B030204" pitchFamily="18" charset="0"/>
                <a:ea typeface="+mj-ea"/>
                <a:cs typeface="+mj-cs"/>
              </a:rPr>
              <a:t>Assurance</a:t>
            </a:r>
          </a:p>
        </p:txBody>
      </p:sp>
      <p:sp>
        <p:nvSpPr>
          <p:cNvPr id="4" name="Rectangle 3">
            <a:extLst>
              <a:ext uri="{FF2B5EF4-FFF2-40B4-BE49-F238E27FC236}">
                <a16:creationId xmlns:a16="http://schemas.microsoft.com/office/drawing/2014/main" id="{6D068AD8-16B1-43F1-A6E6-3C2B14CAEF8E}"/>
              </a:ext>
            </a:extLst>
          </p:cNvPr>
          <p:cNvSpPr/>
          <p:nvPr/>
        </p:nvSpPr>
        <p:spPr>
          <a:xfrm>
            <a:off x="6259512" y="4370428"/>
            <a:ext cx="5719967" cy="1399166"/>
          </a:xfrm>
          <a:prstGeom prst="rect">
            <a:avLst/>
          </a:prstGeom>
        </p:spPr>
        <p:txBody>
          <a:bodyPr wrap="square">
            <a:spAutoFit/>
          </a:bodyPr>
          <a:lstStyle/>
          <a:p>
            <a:pPr marL="263525" marR="200025" algn="just">
              <a:lnSpc>
                <a:spcPct val="107000"/>
              </a:lnSpc>
              <a:spcBef>
                <a:spcPts val="0"/>
              </a:spcBef>
              <a:spcAft>
                <a:spcPts val="0"/>
              </a:spcAft>
            </a:pPr>
            <a:r>
              <a:rPr lang="en-GB" sz="1600" dirty="0">
                <a:latin typeface="Californian FB" panose="0207040306080B030204" pitchFamily="18" charset="0"/>
              </a:rPr>
              <a:t>Each of our products meets and exceeds the KEBS (Kenya Bureau of standards) standards. The Company is also IATF 16949:2016 certified giving quality assurance to our customers. We are also known for the unsurpassed speed of delivery and after-sales service.</a:t>
            </a:r>
            <a:endParaRPr lang="en-US" sz="1600" dirty="0">
              <a:latin typeface="Californian FB" panose="0207040306080B030204" pitchFamily="18" charset="0"/>
            </a:endParaRPr>
          </a:p>
        </p:txBody>
      </p:sp>
    </p:spTree>
    <p:extLst>
      <p:ext uri="{BB962C8B-B14F-4D97-AF65-F5344CB8AC3E}">
        <p14:creationId xmlns:p14="http://schemas.microsoft.com/office/powerpoint/2010/main" val="2766389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4E46C0-3790-445F-AB98-CF6B6FC158DF}"/>
              </a:ext>
            </a:extLst>
          </p:cNvPr>
          <p:cNvSpPr txBox="1">
            <a:spLocks/>
          </p:cNvSpPr>
          <p:nvPr/>
        </p:nvSpPr>
        <p:spPr>
          <a:xfrm>
            <a:off x="542925" y="131727"/>
            <a:ext cx="10753725" cy="11461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b="1" dirty="0">
                <a:solidFill>
                  <a:srgbClr val="153564"/>
                </a:solidFill>
                <a:latin typeface="Californian FB" panose="0207040306080B030204" pitchFamily="18" charset="0"/>
              </a:rPr>
              <a:t>Company Overview</a:t>
            </a:r>
          </a:p>
          <a:p>
            <a:r>
              <a:rPr lang="en-US" altLang="en-US" sz="2400" b="1" dirty="0">
                <a:solidFill>
                  <a:srgbClr val="153564"/>
                </a:solidFill>
                <a:latin typeface="Californian FB" panose="0207040306080B030204" pitchFamily="18" charset="0"/>
              </a:rPr>
              <a:t>Products  - Springs</a:t>
            </a:r>
            <a:endParaRPr lang="en-US" altLang="en-US" sz="2400" dirty="0">
              <a:solidFill>
                <a:srgbClr val="153564"/>
              </a:solidFill>
              <a:latin typeface="Californian FB" panose="0207040306080B030204" pitchFamily="18" charset="0"/>
            </a:endParaRPr>
          </a:p>
        </p:txBody>
      </p:sp>
      <p:cxnSp>
        <p:nvCxnSpPr>
          <p:cNvPr id="4" name="Straight Connector 3">
            <a:extLst>
              <a:ext uri="{FF2B5EF4-FFF2-40B4-BE49-F238E27FC236}">
                <a16:creationId xmlns:a16="http://schemas.microsoft.com/office/drawing/2014/main" id="{82D831E8-74AA-484F-89CA-401FC0977841}"/>
              </a:ext>
            </a:extLst>
          </p:cNvPr>
          <p:cNvCxnSpPr>
            <a:cxnSpLocks/>
          </p:cNvCxnSpPr>
          <p:nvPr/>
        </p:nvCxnSpPr>
        <p:spPr>
          <a:xfrm>
            <a:off x="612681" y="1182688"/>
            <a:ext cx="10683969" cy="0"/>
          </a:xfrm>
          <a:prstGeom prst="line">
            <a:avLst/>
          </a:prstGeom>
          <a:ln w="28575">
            <a:solidFill>
              <a:srgbClr val="32326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29B95BC-EF7F-4FC0-9C71-063D055DE9FE}"/>
              </a:ext>
            </a:extLst>
          </p:cNvPr>
          <p:cNvSpPr txBox="1"/>
          <p:nvPr/>
        </p:nvSpPr>
        <p:spPr>
          <a:xfrm>
            <a:off x="6387912" y="3034530"/>
            <a:ext cx="3541893" cy="483915"/>
          </a:xfrm>
          <a:prstGeom prst="rect">
            <a:avLst/>
          </a:prstGeom>
          <a:noFill/>
        </p:spPr>
        <p:txBody>
          <a:bodyPr wrap="square" rtlCol="0" anchor="ctr" anchorCtr="0">
            <a:spAutoFit/>
          </a:bodyPr>
          <a:lstStyle/>
          <a:p>
            <a:pPr>
              <a:lnSpc>
                <a:spcPts val="3530"/>
              </a:lnSpc>
            </a:pPr>
            <a:r>
              <a:rPr lang="en-US" sz="1600" b="1" dirty="0">
                <a:solidFill>
                  <a:schemeClr val="tx2"/>
                </a:solidFill>
                <a:latin typeface="Californian FB" panose="0207040306080B030204" pitchFamily="18" charset="0"/>
                <a:ea typeface="Open Sans Semibold" charset="0"/>
                <a:cs typeface="Open Sans Semibold" charset="0"/>
              </a:rPr>
              <a:t>Leaf Springs</a:t>
            </a:r>
          </a:p>
        </p:txBody>
      </p:sp>
      <p:sp>
        <p:nvSpPr>
          <p:cNvPr id="45" name="TextBox 44">
            <a:extLst>
              <a:ext uri="{FF2B5EF4-FFF2-40B4-BE49-F238E27FC236}">
                <a16:creationId xmlns:a16="http://schemas.microsoft.com/office/drawing/2014/main" id="{8D576A5E-C17A-4DFD-AB98-D1CA50D478B3}"/>
              </a:ext>
            </a:extLst>
          </p:cNvPr>
          <p:cNvSpPr txBox="1"/>
          <p:nvPr/>
        </p:nvSpPr>
        <p:spPr>
          <a:xfrm>
            <a:off x="612680" y="3034530"/>
            <a:ext cx="3174219" cy="483915"/>
          </a:xfrm>
          <a:prstGeom prst="rect">
            <a:avLst/>
          </a:prstGeom>
          <a:noFill/>
        </p:spPr>
        <p:txBody>
          <a:bodyPr wrap="square" rtlCol="0" anchor="ctr" anchorCtr="0">
            <a:spAutoFit/>
          </a:bodyPr>
          <a:lstStyle/>
          <a:p>
            <a:pPr algn="just">
              <a:lnSpc>
                <a:spcPts val="3530"/>
              </a:lnSpc>
            </a:pPr>
            <a:r>
              <a:rPr lang="en-US" sz="1600" b="1" dirty="0">
                <a:solidFill>
                  <a:schemeClr val="tx2"/>
                </a:solidFill>
                <a:latin typeface="Californian FB" panose="0207040306080B030204" pitchFamily="18" charset="0"/>
                <a:ea typeface="Open Sans Semibold" charset="0"/>
                <a:cs typeface="Open Sans Semibold" charset="0"/>
              </a:rPr>
              <a:t>Isuzu NPR 3.6 Rear Assembly </a:t>
            </a:r>
          </a:p>
        </p:txBody>
      </p:sp>
      <p:pic>
        <p:nvPicPr>
          <p:cNvPr id="2" name="Picture 1">
            <a:extLst>
              <a:ext uri="{FF2B5EF4-FFF2-40B4-BE49-F238E27FC236}">
                <a16:creationId xmlns:a16="http://schemas.microsoft.com/office/drawing/2014/main" id="{8156D8CD-7C8B-4F44-8EF0-857EC546A564}"/>
              </a:ext>
            </a:extLst>
          </p:cNvPr>
          <p:cNvPicPr>
            <a:picLocks noChangeAspect="1"/>
          </p:cNvPicPr>
          <p:nvPr/>
        </p:nvPicPr>
        <p:blipFill>
          <a:blip r:embed="rId2"/>
          <a:stretch>
            <a:fillRect/>
          </a:stretch>
        </p:blipFill>
        <p:spPr>
          <a:xfrm>
            <a:off x="6387912" y="3638759"/>
            <a:ext cx="4883244" cy="3001998"/>
          </a:xfrm>
          <a:prstGeom prst="rect">
            <a:avLst/>
          </a:prstGeom>
        </p:spPr>
      </p:pic>
      <p:pic>
        <p:nvPicPr>
          <p:cNvPr id="6" name="Picture 5">
            <a:extLst>
              <a:ext uri="{FF2B5EF4-FFF2-40B4-BE49-F238E27FC236}">
                <a16:creationId xmlns:a16="http://schemas.microsoft.com/office/drawing/2014/main" id="{85C99153-7196-4F59-A5FF-3F9D9C18A54A}"/>
              </a:ext>
            </a:extLst>
          </p:cNvPr>
          <p:cNvPicPr>
            <a:picLocks noChangeAspect="1"/>
          </p:cNvPicPr>
          <p:nvPr/>
        </p:nvPicPr>
        <p:blipFill>
          <a:blip r:embed="rId3"/>
          <a:stretch>
            <a:fillRect/>
          </a:stretch>
        </p:blipFill>
        <p:spPr>
          <a:xfrm>
            <a:off x="834836" y="3638759"/>
            <a:ext cx="4883245" cy="3001998"/>
          </a:xfrm>
          <a:prstGeom prst="rect">
            <a:avLst/>
          </a:prstGeom>
        </p:spPr>
      </p:pic>
      <p:sp>
        <p:nvSpPr>
          <p:cNvPr id="16" name="Subtitle 2">
            <a:extLst>
              <a:ext uri="{FF2B5EF4-FFF2-40B4-BE49-F238E27FC236}">
                <a16:creationId xmlns:a16="http://schemas.microsoft.com/office/drawing/2014/main" id="{93E60762-6C18-4492-A1FC-4FA67128AEB9}"/>
              </a:ext>
            </a:extLst>
          </p:cNvPr>
          <p:cNvSpPr txBox="1">
            <a:spLocks/>
          </p:cNvSpPr>
          <p:nvPr/>
        </p:nvSpPr>
        <p:spPr>
          <a:xfrm>
            <a:off x="542925" y="1416013"/>
            <a:ext cx="5175156" cy="1480405"/>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just">
              <a:lnSpc>
                <a:spcPts val="1750"/>
              </a:lnSpc>
              <a:buFont typeface="Arial" panose="020B0604020202020204" pitchFamily="34" charset="0"/>
              <a:buChar char="•"/>
            </a:pPr>
            <a:r>
              <a:rPr lang="en-US" sz="1600" dirty="0">
                <a:solidFill>
                  <a:schemeClr val="tx1"/>
                </a:solidFill>
                <a:latin typeface="Californian FB" panose="0207040306080B030204" pitchFamily="18" charset="0"/>
                <a:ea typeface="Lato Light" panose="020F0502020204030203" pitchFamily="34" charset="0"/>
                <a:cs typeface="Mukta ExtraLight" panose="020B0000000000000000" pitchFamily="34" charset="77"/>
              </a:rPr>
              <a:t>The company produces an average of 150 </a:t>
            </a:r>
            <a:r>
              <a:rPr lang="en-US" sz="1600" dirty="0" err="1">
                <a:solidFill>
                  <a:schemeClr val="tx1"/>
                </a:solidFill>
                <a:latin typeface="Californian FB" panose="0207040306080B030204" pitchFamily="18" charset="0"/>
                <a:ea typeface="Lato Light" panose="020F0502020204030203" pitchFamily="34" charset="0"/>
                <a:cs typeface="Mukta ExtraLight" panose="020B0000000000000000" pitchFamily="34" charset="77"/>
              </a:rPr>
              <a:t>tonnes</a:t>
            </a:r>
            <a:r>
              <a:rPr lang="en-US" sz="1600" dirty="0">
                <a:solidFill>
                  <a:schemeClr val="tx1"/>
                </a:solidFill>
                <a:latin typeface="Californian FB" panose="0207040306080B030204" pitchFamily="18" charset="0"/>
                <a:ea typeface="Lato Light" panose="020F0502020204030203" pitchFamily="34" charset="0"/>
                <a:cs typeface="Mukta ExtraLight" panose="020B0000000000000000" pitchFamily="34" charset="77"/>
              </a:rPr>
              <a:t> of springs per month supplied to customers in Kenya, Uganda, Tanzania, Democratic Republic of Congo and Zambia.</a:t>
            </a:r>
          </a:p>
          <a:p>
            <a:pPr marL="285750" indent="-285750" algn="just">
              <a:lnSpc>
                <a:spcPts val="1750"/>
              </a:lnSpc>
              <a:buFont typeface="Arial" panose="020B0604020202020204" pitchFamily="34" charset="0"/>
              <a:buChar char="•"/>
            </a:pPr>
            <a:r>
              <a:rPr lang="en-US" sz="1600" dirty="0">
                <a:solidFill>
                  <a:schemeClr val="tx1"/>
                </a:solidFill>
                <a:latin typeface="Californian FB" panose="0207040306080B030204" pitchFamily="18" charset="0"/>
                <a:ea typeface="Lato Light" panose="020F0502020204030203" pitchFamily="34" charset="0"/>
                <a:cs typeface="Mukta ExtraLight" panose="020B0000000000000000" pitchFamily="34" charset="77"/>
              </a:rPr>
              <a:t>The Multi-leaf springs are uniquely designed to provide support, stability and safety to a vehicle and are superlative among the vehicle springs.</a:t>
            </a:r>
          </a:p>
        </p:txBody>
      </p:sp>
      <p:sp>
        <p:nvSpPr>
          <p:cNvPr id="19" name="Subtitle 2">
            <a:extLst>
              <a:ext uri="{FF2B5EF4-FFF2-40B4-BE49-F238E27FC236}">
                <a16:creationId xmlns:a16="http://schemas.microsoft.com/office/drawing/2014/main" id="{44115E68-8D49-4131-8263-047DD669F5B0}"/>
              </a:ext>
            </a:extLst>
          </p:cNvPr>
          <p:cNvSpPr txBox="1">
            <a:spLocks/>
          </p:cNvSpPr>
          <p:nvPr/>
        </p:nvSpPr>
        <p:spPr>
          <a:xfrm>
            <a:off x="6057901" y="1362075"/>
            <a:ext cx="5213256" cy="1762380"/>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just">
              <a:lnSpc>
                <a:spcPts val="1750"/>
              </a:lnSpc>
              <a:buFont typeface="Arial" panose="020B0604020202020204" pitchFamily="34" charset="0"/>
              <a:buChar char="•"/>
            </a:pPr>
            <a:r>
              <a:rPr lang="en-US" sz="1600" dirty="0">
                <a:solidFill>
                  <a:schemeClr val="tx1"/>
                </a:solidFill>
                <a:latin typeface="Californian FB" panose="0207040306080B030204" pitchFamily="18" charset="0"/>
                <a:ea typeface="Lato Light" panose="020F0502020204030203" pitchFamily="34" charset="0"/>
                <a:cs typeface="Mukta ExtraLight" panose="020B0000000000000000" pitchFamily="34" charset="77"/>
              </a:rPr>
              <a:t>The multi-leaf springs come in variable width whilst maintaining its thickness. The springs consist of a main leaf and helper leaves, which carry proportional amount of load, to provide support to the vehicle.</a:t>
            </a:r>
          </a:p>
          <a:p>
            <a:pPr marL="285750" indent="-285750" algn="just">
              <a:lnSpc>
                <a:spcPts val="1750"/>
              </a:lnSpc>
              <a:buFont typeface="Arial" panose="020B0604020202020204" pitchFamily="34" charset="0"/>
              <a:buChar char="•"/>
            </a:pPr>
            <a:r>
              <a:rPr lang="en-US" sz="1600" dirty="0">
                <a:solidFill>
                  <a:schemeClr val="tx1"/>
                </a:solidFill>
                <a:latin typeface="Californian FB" panose="0207040306080B030204" pitchFamily="18" charset="0"/>
                <a:ea typeface="Lato Light" panose="020F0502020204030203" pitchFamily="34" charset="0"/>
                <a:cs typeface="Mukta ExtraLight" panose="020B0000000000000000" pitchFamily="34" charset="77"/>
              </a:rPr>
              <a:t>The factory has a dedicated workforce modern and automated machinery to ensure quality and efficiency in production to meet the market demand</a:t>
            </a:r>
            <a:endParaRPr lang="en-GB" sz="1600" dirty="0">
              <a:solidFill>
                <a:schemeClr val="tx1"/>
              </a:solidFill>
              <a:latin typeface="Californian FB" panose="0207040306080B030204" pitchFamily="18" charset="0"/>
              <a:ea typeface="Lato Light" panose="020F0502020204030203" pitchFamily="34" charset="0"/>
              <a:cs typeface="Mukta ExtraLight" panose="020B0000000000000000" pitchFamily="34" charset="77"/>
            </a:endParaRPr>
          </a:p>
        </p:txBody>
      </p:sp>
    </p:spTree>
    <p:extLst>
      <p:ext uri="{BB962C8B-B14F-4D97-AF65-F5344CB8AC3E}">
        <p14:creationId xmlns:p14="http://schemas.microsoft.com/office/powerpoint/2010/main" val="408223240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4E46C0-3790-445F-AB98-CF6B6FC158DF}"/>
              </a:ext>
            </a:extLst>
          </p:cNvPr>
          <p:cNvSpPr txBox="1">
            <a:spLocks/>
          </p:cNvSpPr>
          <p:nvPr/>
        </p:nvSpPr>
        <p:spPr>
          <a:xfrm>
            <a:off x="327024" y="131727"/>
            <a:ext cx="11864975" cy="11461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b="1" dirty="0">
                <a:solidFill>
                  <a:srgbClr val="153564"/>
                </a:solidFill>
                <a:latin typeface="Californian FB" panose="0207040306080B030204" pitchFamily="18" charset="0"/>
              </a:rPr>
              <a:t>Company Overview</a:t>
            </a:r>
          </a:p>
          <a:p>
            <a:r>
              <a:rPr lang="en-US" altLang="en-US" sz="2400" b="1" dirty="0">
                <a:solidFill>
                  <a:srgbClr val="153564"/>
                </a:solidFill>
                <a:latin typeface="Californian FB" panose="0207040306080B030204" pitchFamily="18" charset="0"/>
              </a:rPr>
              <a:t>Products -  Bolts and Nuts</a:t>
            </a:r>
            <a:endParaRPr lang="en-US" altLang="en-US" sz="2400" dirty="0">
              <a:solidFill>
                <a:srgbClr val="153564"/>
              </a:solidFill>
              <a:latin typeface="Californian FB" panose="0207040306080B030204" pitchFamily="18" charset="0"/>
            </a:endParaRPr>
          </a:p>
        </p:txBody>
      </p:sp>
      <p:cxnSp>
        <p:nvCxnSpPr>
          <p:cNvPr id="4" name="Straight Connector 3">
            <a:extLst>
              <a:ext uri="{FF2B5EF4-FFF2-40B4-BE49-F238E27FC236}">
                <a16:creationId xmlns:a16="http://schemas.microsoft.com/office/drawing/2014/main" id="{82D831E8-74AA-484F-89CA-401FC0977841}"/>
              </a:ext>
            </a:extLst>
          </p:cNvPr>
          <p:cNvCxnSpPr/>
          <p:nvPr/>
        </p:nvCxnSpPr>
        <p:spPr>
          <a:xfrm>
            <a:off x="327025" y="1182688"/>
            <a:ext cx="11233150" cy="0"/>
          </a:xfrm>
          <a:prstGeom prst="line">
            <a:avLst/>
          </a:prstGeom>
          <a:ln w="28575">
            <a:solidFill>
              <a:srgbClr val="323264"/>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845BFF2-C4F7-4635-979B-236D2476749F}"/>
              </a:ext>
            </a:extLst>
          </p:cNvPr>
          <p:cNvSpPr txBox="1"/>
          <p:nvPr/>
        </p:nvSpPr>
        <p:spPr>
          <a:xfrm>
            <a:off x="612682" y="3859535"/>
            <a:ext cx="2325906" cy="483915"/>
          </a:xfrm>
          <a:prstGeom prst="rect">
            <a:avLst/>
          </a:prstGeom>
          <a:noFill/>
        </p:spPr>
        <p:txBody>
          <a:bodyPr wrap="square" rtlCol="0" anchor="ctr" anchorCtr="0">
            <a:spAutoFit/>
          </a:bodyPr>
          <a:lstStyle/>
          <a:p>
            <a:pPr algn="just">
              <a:lnSpc>
                <a:spcPts val="3530"/>
              </a:lnSpc>
            </a:pPr>
            <a:r>
              <a:rPr lang="en-US" sz="1600" b="1" dirty="0">
                <a:solidFill>
                  <a:schemeClr val="tx2"/>
                </a:solidFill>
                <a:latin typeface="Californian FB" panose="0207040306080B030204" pitchFamily="18" charset="0"/>
                <a:ea typeface="Open Sans Semibold" charset="0"/>
                <a:cs typeface="Open Sans Semibold" charset="0"/>
              </a:rPr>
              <a:t>Wheel Studs</a:t>
            </a:r>
          </a:p>
        </p:txBody>
      </p:sp>
      <p:sp>
        <p:nvSpPr>
          <p:cNvPr id="21" name="TextBox 20">
            <a:extLst>
              <a:ext uri="{FF2B5EF4-FFF2-40B4-BE49-F238E27FC236}">
                <a16:creationId xmlns:a16="http://schemas.microsoft.com/office/drawing/2014/main" id="{DC7D384A-86B3-4F9E-901A-468F69DC4866}"/>
              </a:ext>
            </a:extLst>
          </p:cNvPr>
          <p:cNvSpPr txBox="1"/>
          <p:nvPr/>
        </p:nvSpPr>
        <p:spPr>
          <a:xfrm>
            <a:off x="612682" y="1110159"/>
            <a:ext cx="2759169" cy="483915"/>
          </a:xfrm>
          <a:prstGeom prst="rect">
            <a:avLst/>
          </a:prstGeom>
          <a:noFill/>
        </p:spPr>
        <p:txBody>
          <a:bodyPr wrap="square" rtlCol="0" anchor="ctr" anchorCtr="0">
            <a:spAutoFit/>
          </a:bodyPr>
          <a:lstStyle/>
          <a:p>
            <a:pPr algn="just">
              <a:lnSpc>
                <a:spcPts val="3530"/>
              </a:lnSpc>
            </a:pPr>
            <a:r>
              <a:rPr lang="en-US" sz="1600" b="1" dirty="0" err="1">
                <a:solidFill>
                  <a:schemeClr val="tx2"/>
                </a:solidFill>
                <a:latin typeface="Californian FB" panose="0207040306080B030204" pitchFamily="18" charset="0"/>
                <a:ea typeface="Open Sans Semibold" charset="0"/>
                <a:cs typeface="Open Sans Semibold" charset="0"/>
              </a:rPr>
              <a:t>Schakle</a:t>
            </a:r>
            <a:r>
              <a:rPr lang="en-US" sz="1600" b="1" dirty="0">
                <a:solidFill>
                  <a:schemeClr val="tx2"/>
                </a:solidFill>
                <a:latin typeface="Californian FB" panose="0207040306080B030204" pitchFamily="18" charset="0"/>
                <a:ea typeface="Open Sans Semibold" charset="0"/>
                <a:cs typeface="Open Sans Semibold" charset="0"/>
              </a:rPr>
              <a:t> Pin &amp; Assembly</a:t>
            </a:r>
          </a:p>
        </p:txBody>
      </p:sp>
      <p:sp>
        <p:nvSpPr>
          <p:cNvPr id="39" name="TextBox 38">
            <a:extLst>
              <a:ext uri="{FF2B5EF4-FFF2-40B4-BE49-F238E27FC236}">
                <a16:creationId xmlns:a16="http://schemas.microsoft.com/office/drawing/2014/main" id="{ADC3BA99-A79A-41D5-AFA2-2E0574E560ED}"/>
              </a:ext>
            </a:extLst>
          </p:cNvPr>
          <p:cNvSpPr txBox="1"/>
          <p:nvPr/>
        </p:nvSpPr>
        <p:spPr>
          <a:xfrm>
            <a:off x="8429464" y="1266653"/>
            <a:ext cx="3684404" cy="483915"/>
          </a:xfrm>
          <a:prstGeom prst="rect">
            <a:avLst/>
          </a:prstGeom>
          <a:noFill/>
        </p:spPr>
        <p:txBody>
          <a:bodyPr wrap="square" rtlCol="0" anchor="ctr" anchorCtr="0">
            <a:spAutoFit/>
          </a:bodyPr>
          <a:lstStyle/>
          <a:p>
            <a:pPr>
              <a:lnSpc>
                <a:spcPts val="3530"/>
              </a:lnSpc>
            </a:pPr>
            <a:r>
              <a:rPr lang="en-US" sz="1600" b="1" dirty="0">
                <a:solidFill>
                  <a:schemeClr val="tx2"/>
                </a:solidFill>
                <a:latin typeface="Californian FB" panose="0207040306080B030204" pitchFamily="18" charset="0"/>
                <a:ea typeface="Open Sans Semibold" charset="0"/>
                <a:cs typeface="Open Sans Semibold" charset="0"/>
              </a:rPr>
              <a:t>King Pins</a:t>
            </a:r>
          </a:p>
        </p:txBody>
      </p:sp>
      <p:sp>
        <p:nvSpPr>
          <p:cNvPr id="43" name="TextBox 42">
            <a:extLst>
              <a:ext uri="{FF2B5EF4-FFF2-40B4-BE49-F238E27FC236}">
                <a16:creationId xmlns:a16="http://schemas.microsoft.com/office/drawing/2014/main" id="{FF1AC66C-9E7D-43C0-8999-0842E648A673}"/>
              </a:ext>
            </a:extLst>
          </p:cNvPr>
          <p:cNvSpPr txBox="1"/>
          <p:nvPr/>
        </p:nvSpPr>
        <p:spPr>
          <a:xfrm>
            <a:off x="8429462" y="3852690"/>
            <a:ext cx="3130710" cy="483915"/>
          </a:xfrm>
          <a:prstGeom prst="rect">
            <a:avLst/>
          </a:prstGeom>
          <a:noFill/>
        </p:spPr>
        <p:txBody>
          <a:bodyPr wrap="square" rtlCol="0" anchor="ctr" anchorCtr="0">
            <a:spAutoFit/>
          </a:bodyPr>
          <a:lstStyle/>
          <a:p>
            <a:pPr algn="just">
              <a:lnSpc>
                <a:spcPts val="3530"/>
              </a:lnSpc>
            </a:pPr>
            <a:r>
              <a:rPr lang="en-US" sz="1600" b="1" dirty="0">
                <a:solidFill>
                  <a:schemeClr val="tx2"/>
                </a:solidFill>
                <a:latin typeface="Californian FB" panose="0207040306080B030204" pitchFamily="18" charset="0"/>
                <a:ea typeface="Open Sans Semibold" charset="0"/>
                <a:cs typeface="Open Sans Semibold" charset="0"/>
              </a:rPr>
              <a:t>Washers, Collar Nuts &amp; Brackets</a:t>
            </a:r>
          </a:p>
        </p:txBody>
      </p:sp>
      <p:pic>
        <p:nvPicPr>
          <p:cNvPr id="7" name="Picture 6">
            <a:extLst>
              <a:ext uri="{FF2B5EF4-FFF2-40B4-BE49-F238E27FC236}">
                <a16:creationId xmlns:a16="http://schemas.microsoft.com/office/drawing/2014/main" id="{EBB1DBAF-79D8-4206-AAD3-CC0894578575}"/>
              </a:ext>
            </a:extLst>
          </p:cNvPr>
          <p:cNvPicPr>
            <a:picLocks noChangeAspect="1"/>
          </p:cNvPicPr>
          <p:nvPr/>
        </p:nvPicPr>
        <p:blipFill>
          <a:blip r:embed="rId2"/>
          <a:stretch>
            <a:fillRect/>
          </a:stretch>
        </p:blipFill>
        <p:spPr>
          <a:xfrm>
            <a:off x="8429462" y="1701195"/>
            <a:ext cx="3130711" cy="2318847"/>
          </a:xfrm>
          <a:prstGeom prst="rect">
            <a:avLst/>
          </a:prstGeom>
        </p:spPr>
      </p:pic>
      <p:pic>
        <p:nvPicPr>
          <p:cNvPr id="10" name="Picture 9">
            <a:extLst>
              <a:ext uri="{FF2B5EF4-FFF2-40B4-BE49-F238E27FC236}">
                <a16:creationId xmlns:a16="http://schemas.microsoft.com/office/drawing/2014/main" id="{363C09B7-788F-4A38-AF29-57794E91CD5B}"/>
              </a:ext>
            </a:extLst>
          </p:cNvPr>
          <p:cNvPicPr>
            <a:picLocks noChangeAspect="1"/>
          </p:cNvPicPr>
          <p:nvPr/>
        </p:nvPicPr>
        <p:blipFill>
          <a:blip r:embed="rId3"/>
          <a:stretch>
            <a:fillRect/>
          </a:stretch>
        </p:blipFill>
        <p:spPr>
          <a:xfrm>
            <a:off x="631824" y="4302894"/>
            <a:ext cx="3111660" cy="2387723"/>
          </a:xfrm>
          <a:prstGeom prst="rect">
            <a:avLst/>
          </a:prstGeom>
        </p:spPr>
      </p:pic>
      <p:pic>
        <p:nvPicPr>
          <p:cNvPr id="11" name="Picture 10">
            <a:extLst>
              <a:ext uri="{FF2B5EF4-FFF2-40B4-BE49-F238E27FC236}">
                <a16:creationId xmlns:a16="http://schemas.microsoft.com/office/drawing/2014/main" id="{1BBABF76-0665-4F00-90B9-F78ECEA748EE}"/>
              </a:ext>
            </a:extLst>
          </p:cNvPr>
          <p:cNvPicPr>
            <a:picLocks noChangeAspect="1"/>
          </p:cNvPicPr>
          <p:nvPr/>
        </p:nvPicPr>
        <p:blipFill>
          <a:blip r:embed="rId4"/>
          <a:stretch>
            <a:fillRect/>
          </a:stretch>
        </p:blipFill>
        <p:spPr>
          <a:xfrm>
            <a:off x="631823" y="1685770"/>
            <a:ext cx="3111660" cy="2330570"/>
          </a:xfrm>
          <a:prstGeom prst="rect">
            <a:avLst/>
          </a:prstGeom>
        </p:spPr>
      </p:pic>
      <p:sp>
        <p:nvSpPr>
          <p:cNvPr id="16" name="Subtitle 2">
            <a:extLst>
              <a:ext uri="{FF2B5EF4-FFF2-40B4-BE49-F238E27FC236}">
                <a16:creationId xmlns:a16="http://schemas.microsoft.com/office/drawing/2014/main" id="{7B16FB2D-4E09-4ABE-A6E6-9C9068202205}"/>
              </a:ext>
            </a:extLst>
          </p:cNvPr>
          <p:cNvSpPr txBox="1">
            <a:spLocks/>
          </p:cNvSpPr>
          <p:nvPr/>
        </p:nvSpPr>
        <p:spPr>
          <a:xfrm>
            <a:off x="4010025" y="1743074"/>
            <a:ext cx="4179887" cy="1953057"/>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just">
              <a:lnSpc>
                <a:spcPts val="1750"/>
              </a:lnSpc>
              <a:buFont typeface="Arial" panose="020B0604020202020204" pitchFamily="34" charset="0"/>
              <a:buChar char="•"/>
            </a:pPr>
            <a:r>
              <a:rPr lang="en-US" sz="1600" dirty="0">
                <a:solidFill>
                  <a:schemeClr val="tx1"/>
                </a:solidFill>
                <a:latin typeface="Californian FB" panose="0207040306080B030204" pitchFamily="18" charset="0"/>
                <a:ea typeface="Lato Light" panose="020F0502020204030203" pitchFamily="34" charset="0"/>
                <a:cs typeface="Mukta ExtraLight" panose="020B0000000000000000" pitchFamily="34" charset="77"/>
              </a:rPr>
              <a:t>With close to four decades of experience in manufacturing conventional leaf suspensions ASEAP has forayed into producing other products such as U-Bolts, Centre Bolts and Bushes to provide the complete package to our customers</a:t>
            </a:r>
          </a:p>
          <a:p>
            <a:pPr marL="285750" indent="-285750" algn="just">
              <a:lnSpc>
                <a:spcPts val="1750"/>
              </a:lnSpc>
              <a:buFont typeface="Arial" panose="020B0604020202020204" pitchFamily="34" charset="0"/>
              <a:buChar char="•"/>
            </a:pPr>
            <a:r>
              <a:rPr lang="en-US" sz="1600" dirty="0">
                <a:solidFill>
                  <a:schemeClr val="tx1"/>
                </a:solidFill>
                <a:latin typeface="Californian FB" panose="0207040306080B030204" pitchFamily="18" charset="0"/>
                <a:ea typeface="Lato Light" panose="020F0502020204030203" pitchFamily="34" charset="0"/>
                <a:cs typeface="Mukta ExtraLight" panose="020B0000000000000000" pitchFamily="34" charset="77"/>
              </a:rPr>
              <a:t>Auto Spring EA provides any kind of U-bolt as per a customer’s drawings/specifications.</a:t>
            </a:r>
            <a:endParaRPr lang="en-GB" sz="1600" dirty="0">
              <a:solidFill>
                <a:schemeClr val="tx1"/>
              </a:solidFill>
              <a:latin typeface="Californian FB" panose="0207040306080B030204" pitchFamily="18" charset="0"/>
              <a:ea typeface="Lato Light" panose="020F0502020204030203" pitchFamily="34" charset="0"/>
              <a:cs typeface="Mukta ExtraLight" panose="020B0000000000000000" pitchFamily="34" charset="77"/>
            </a:endParaRPr>
          </a:p>
        </p:txBody>
      </p:sp>
      <p:sp>
        <p:nvSpPr>
          <p:cNvPr id="17" name="TextBox 16">
            <a:extLst>
              <a:ext uri="{FF2B5EF4-FFF2-40B4-BE49-F238E27FC236}">
                <a16:creationId xmlns:a16="http://schemas.microsoft.com/office/drawing/2014/main" id="{9FA0DF7C-439E-47F0-B69E-A3534DDE8BCC}"/>
              </a:ext>
            </a:extLst>
          </p:cNvPr>
          <p:cNvSpPr txBox="1"/>
          <p:nvPr/>
        </p:nvSpPr>
        <p:spPr>
          <a:xfrm>
            <a:off x="4342606" y="3818979"/>
            <a:ext cx="3173990" cy="483915"/>
          </a:xfrm>
          <a:prstGeom prst="rect">
            <a:avLst/>
          </a:prstGeom>
          <a:noFill/>
        </p:spPr>
        <p:txBody>
          <a:bodyPr wrap="square" rtlCol="0" anchor="ctr" anchorCtr="0">
            <a:spAutoFit/>
          </a:bodyPr>
          <a:lstStyle/>
          <a:p>
            <a:pPr>
              <a:lnSpc>
                <a:spcPts val="3530"/>
              </a:lnSpc>
            </a:pPr>
            <a:r>
              <a:rPr lang="en-US" sz="1600" b="1" dirty="0">
                <a:solidFill>
                  <a:schemeClr val="tx2"/>
                </a:solidFill>
                <a:latin typeface="Californian FB" panose="0207040306080B030204" pitchFamily="18" charset="0"/>
                <a:ea typeface="Open Sans Semibold" charset="0"/>
                <a:cs typeface="Open Sans Semibold" charset="0"/>
              </a:rPr>
              <a:t>U - Bolts</a:t>
            </a:r>
          </a:p>
        </p:txBody>
      </p:sp>
      <p:pic>
        <p:nvPicPr>
          <p:cNvPr id="18" name="Picture 17">
            <a:extLst>
              <a:ext uri="{FF2B5EF4-FFF2-40B4-BE49-F238E27FC236}">
                <a16:creationId xmlns:a16="http://schemas.microsoft.com/office/drawing/2014/main" id="{B8D63507-A566-4A75-9B80-497C3FDDC060}"/>
              </a:ext>
            </a:extLst>
          </p:cNvPr>
          <p:cNvPicPr>
            <a:picLocks noChangeAspect="1"/>
          </p:cNvPicPr>
          <p:nvPr/>
        </p:nvPicPr>
        <p:blipFill>
          <a:blip r:embed="rId5"/>
          <a:stretch>
            <a:fillRect/>
          </a:stretch>
        </p:blipFill>
        <p:spPr>
          <a:xfrm>
            <a:off x="4342607" y="4302894"/>
            <a:ext cx="3847305" cy="2354070"/>
          </a:xfrm>
          <a:prstGeom prst="rect">
            <a:avLst/>
          </a:prstGeom>
        </p:spPr>
      </p:pic>
    </p:spTree>
    <p:extLst>
      <p:ext uri="{BB962C8B-B14F-4D97-AF65-F5344CB8AC3E}">
        <p14:creationId xmlns:p14="http://schemas.microsoft.com/office/powerpoint/2010/main" val="63790076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4E46C0-3790-445F-AB98-CF6B6FC158DF}"/>
              </a:ext>
            </a:extLst>
          </p:cNvPr>
          <p:cNvSpPr txBox="1">
            <a:spLocks/>
          </p:cNvSpPr>
          <p:nvPr/>
        </p:nvSpPr>
        <p:spPr>
          <a:xfrm>
            <a:off x="327024" y="131727"/>
            <a:ext cx="11864975" cy="11461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b="1" dirty="0">
                <a:solidFill>
                  <a:srgbClr val="153564"/>
                </a:solidFill>
                <a:latin typeface="Californian FB" panose="0207040306080B030204" pitchFamily="18" charset="0"/>
              </a:rPr>
              <a:t>Company Overview</a:t>
            </a:r>
          </a:p>
          <a:p>
            <a:r>
              <a:rPr lang="en-US" altLang="en-US" sz="2400" b="1" dirty="0">
                <a:solidFill>
                  <a:srgbClr val="153564"/>
                </a:solidFill>
                <a:latin typeface="Californian FB" panose="0207040306080B030204" pitchFamily="18" charset="0"/>
              </a:rPr>
              <a:t>Products – Wiring Harness</a:t>
            </a:r>
            <a:endParaRPr lang="en-US" altLang="en-US" sz="2400" dirty="0">
              <a:solidFill>
                <a:srgbClr val="153564"/>
              </a:solidFill>
              <a:latin typeface="Californian FB" panose="0207040306080B030204" pitchFamily="18" charset="0"/>
            </a:endParaRPr>
          </a:p>
        </p:txBody>
      </p:sp>
      <p:cxnSp>
        <p:nvCxnSpPr>
          <p:cNvPr id="4" name="Straight Connector 3">
            <a:extLst>
              <a:ext uri="{FF2B5EF4-FFF2-40B4-BE49-F238E27FC236}">
                <a16:creationId xmlns:a16="http://schemas.microsoft.com/office/drawing/2014/main" id="{82D831E8-74AA-484F-89CA-401FC0977841}"/>
              </a:ext>
            </a:extLst>
          </p:cNvPr>
          <p:cNvCxnSpPr/>
          <p:nvPr/>
        </p:nvCxnSpPr>
        <p:spPr>
          <a:xfrm>
            <a:off x="327025" y="1182688"/>
            <a:ext cx="11233150" cy="0"/>
          </a:xfrm>
          <a:prstGeom prst="line">
            <a:avLst/>
          </a:prstGeom>
          <a:ln w="28575">
            <a:solidFill>
              <a:srgbClr val="323264"/>
            </a:solidFill>
          </a:ln>
        </p:spPr>
        <p:style>
          <a:lnRef idx="1">
            <a:schemeClr val="accent1"/>
          </a:lnRef>
          <a:fillRef idx="0">
            <a:schemeClr val="accent1"/>
          </a:fillRef>
          <a:effectRef idx="0">
            <a:schemeClr val="accent1"/>
          </a:effectRef>
          <a:fontRef idx="minor">
            <a:schemeClr val="tx1"/>
          </a:fontRef>
        </p:style>
      </p:cxnSp>
      <p:sp>
        <p:nvSpPr>
          <p:cNvPr id="6" name="Subtitle 2">
            <a:extLst>
              <a:ext uri="{FF2B5EF4-FFF2-40B4-BE49-F238E27FC236}">
                <a16:creationId xmlns:a16="http://schemas.microsoft.com/office/drawing/2014/main" id="{D74F9DBB-5DA7-4993-91ED-8A462AC8808E}"/>
              </a:ext>
            </a:extLst>
          </p:cNvPr>
          <p:cNvSpPr txBox="1">
            <a:spLocks/>
          </p:cNvSpPr>
          <p:nvPr/>
        </p:nvSpPr>
        <p:spPr>
          <a:xfrm>
            <a:off x="327024" y="1863652"/>
            <a:ext cx="4803777" cy="4068806"/>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just">
              <a:lnSpc>
                <a:spcPts val="1750"/>
              </a:lnSpc>
              <a:buFont typeface="Arial" panose="020B0604020202020204" pitchFamily="34" charset="0"/>
              <a:buChar char="•"/>
            </a:pPr>
            <a:r>
              <a:rPr lang="en-GB" sz="1600" dirty="0">
                <a:solidFill>
                  <a:schemeClr val="tx1"/>
                </a:solidFill>
                <a:latin typeface="Californian FB" panose="0207040306080B030204" pitchFamily="18" charset="0"/>
              </a:rPr>
              <a:t>The company supplies wiring harness to Isuzu East Africa for a wide range of trucks and buses. In addition, the company supplies Mobius Motors Limited, RSA Kenya limited among others. </a:t>
            </a:r>
            <a:endParaRPr lang="en-US" sz="1600" dirty="0">
              <a:solidFill>
                <a:schemeClr val="tx1"/>
              </a:solidFill>
              <a:latin typeface="Californian FB" panose="0207040306080B030204" pitchFamily="18" charset="0"/>
            </a:endParaRPr>
          </a:p>
          <a:p>
            <a:pPr marL="285750" indent="-285750" algn="just">
              <a:lnSpc>
                <a:spcPts val="1750"/>
              </a:lnSpc>
              <a:buFont typeface="Arial" panose="020B0604020202020204" pitchFamily="34" charset="0"/>
              <a:buChar char="•"/>
            </a:pPr>
            <a:r>
              <a:rPr lang="en-GB" sz="1600" dirty="0">
                <a:solidFill>
                  <a:schemeClr val="tx1"/>
                </a:solidFill>
                <a:latin typeface="Californian FB" panose="0207040306080B030204" pitchFamily="18" charset="0"/>
              </a:rPr>
              <a:t>The company has developed harnesses for motorcycles supplying to Honda Motorcycle Limited, Auto Industries (Bajaj), Car and General (TVS), Roam Electrical Limited, </a:t>
            </a:r>
            <a:r>
              <a:rPr lang="en-GB" sz="1600" dirty="0" err="1">
                <a:solidFill>
                  <a:schemeClr val="tx1"/>
                </a:solidFill>
                <a:latin typeface="Californian FB" panose="0207040306080B030204" pitchFamily="18" charset="0"/>
              </a:rPr>
              <a:t>Makindu</a:t>
            </a:r>
            <a:r>
              <a:rPr lang="en-GB" sz="1600" dirty="0">
                <a:solidFill>
                  <a:schemeClr val="tx1"/>
                </a:solidFill>
                <a:latin typeface="Californian FB" panose="0207040306080B030204" pitchFamily="18" charset="0"/>
              </a:rPr>
              <a:t> Motors Limited (</a:t>
            </a:r>
            <a:r>
              <a:rPr lang="en-GB" sz="1600" dirty="0" err="1">
                <a:solidFill>
                  <a:schemeClr val="tx1"/>
                </a:solidFill>
                <a:latin typeface="Californian FB" panose="0207040306080B030204" pitchFamily="18" charset="0"/>
              </a:rPr>
              <a:t>Skygo</a:t>
            </a:r>
            <a:r>
              <a:rPr lang="en-GB" sz="1600" dirty="0">
                <a:solidFill>
                  <a:schemeClr val="tx1"/>
                </a:solidFill>
                <a:latin typeface="Californian FB" panose="0207040306080B030204" pitchFamily="18" charset="0"/>
              </a:rPr>
              <a:t>), </a:t>
            </a:r>
            <a:r>
              <a:rPr lang="en-GB" sz="1600" dirty="0" err="1">
                <a:solidFill>
                  <a:schemeClr val="tx1"/>
                </a:solidFill>
                <a:latin typeface="Californian FB" panose="0207040306080B030204" pitchFamily="18" charset="0"/>
              </a:rPr>
              <a:t>Abson</a:t>
            </a:r>
            <a:r>
              <a:rPr lang="en-GB" sz="1600" dirty="0">
                <a:solidFill>
                  <a:schemeClr val="tx1"/>
                </a:solidFill>
                <a:latin typeface="Californian FB" panose="0207040306080B030204" pitchFamily="18" charset="0"/>
              </a:rPr>
              <a:t> Motors Limited, BMG Holdings Limited among others.</a:t>
            </a:r>
            <a:endParaRPr lang="en-US" sz="1600" dirty="0">
              <a:solidFill>
                <a:schemeClr val="tx1"/>
              </a:solidFill>
              <a:latin typeface="Californian FB" panose="0207040306080B030204" pitchFamily="18" charset="0"/>
            </a:endParaRPr>
          </a:p>
          <a:p>
            <a:pPr marL="285750" indent="-285750" algn="just">
              <a:lnSpc>
                <a:spcPts val="1750"/>
              </a:lnSpc>
              <a:buFont typeface="Arial" panose="020B0604020202020204" pitchFamily="34" charset="0"/>
              <a:buChar char="•"/>
            </a:pPr>
            <a:r>
              <a:rPr lang="en-GB" sz="1600" dirty="0">
                <a:solidFill>
                  <a:schemeClr val="tx1"/>
                </a:solidFill>
                <a:latin typeface="Californian FB" panose="0207040306080B030204" pitchFamily="18" charset="0"/>
              </a:rPr>
              <a:t>The company has recently improved its production line by automation of parts of the production line. New generation machinery such as the crimp cross section testing machine, crimping machines, PVC Welding machines and harness testing machines have been acquired to improve the quality of our wiring harness.</a:t>
            </a:r>
            <a:endParaRPr lang="en-US" sz="1600" dirty="0">
              <a:solidFill>
                <a:schemeClr val="tx1"/>
              </a:solidFill>
              <a:latin typeface="Californian FB" panose="0207040306080B030204" pitchFamily="18" charset="0"/>
            </a:endParaRPr>
          </a:p>
        </p:txBody>
      </p:sp>
      <p:pic>
        <p:nvPicPr>
          <p:cNvPr id="8" name="Picture 7">
            <a:extLst>
              <a:ext uri="{FF2B5EF4-FFF2-40B4-BE49-F238E27FC236}">
                <a16:creationId xmlns:a16="http://schemas.microsoft.com/office/drawing/2014/main" id="{7BF23E8C-0226-44A1-AB61-017ABB4B44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3224" y="1863653"/>
            <a:ext cx="2787197" cy="2096026"/>
          </a:xfrm>
          <a:prstGeom prst="rect">
            <a:avLst/>
          </a:prstGeom>
        </p:spPr>
      </p:pic>
      <p:sp>
        <p:nvSpPr>
          <p:cNvPr id="2" name="Rectangle 1">
            <a:extLst>
              <a:ext uri="{FF2B5EF4-FFF2-40B4-BE49-F238E27FC236}">
                <a16:creationId xmlns:a16="http://schemas.microsoft.com/office/drawing/2014/main" id="{20D5912D-A016-4F63-94CB-2D9C8694E892}"/>
              </a:ext>
            </a:extLst>
          </p:cNvPr>
          <p:cNvSpPr/>
          <p:nvPr/>
        </p:nvSpPr>
        <p:spPr>
          <a:xfrm>
            <a:off x="5570368" y="4063874"/>
            <a:ext cx="1697260" cy="369332"/>
          </a:xfrm>
          <a:prstGeom prst="rect">
            <a:avLst/>
          </a:prstGeom>
        </p:spPr>
        <p:txBody>
          <a:bodyPr wrap="none">
            <a:spAutoFit/>
          </a:bodyPr>
          <a:lstStyle/>
          <a:p>
            <a:r>
              <a:rPr lang="en-US" dirty="0"/>
              <a:t>Harness Testing </a:t>
            </a:r>
          </a:p>
        </p:txBody>
      </p:sp>
      <p:pic>
        <p:nvPicPr>
          <p:cNvPr id="9" name="Picture 8">
            <a:extLst>
              <a:ext uri="{FF2B5EF4-FFF2-40B4-BE49-F238E27FC236}">
                <a16:creationId xmlns:a16="http://schemas.microsoft.com/office/drawing/2014/main" id="{B45C12EB-409A-4C7D-82F4-D6CBDE4D5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873016" y="1762460"/>
            <a:ext cx="2096026" cy="2175165"/>
          </a:xfrm>
          <a:prstGeom prst="rect">
            <a:avLst/>
          </a:prstGeom>
        </p:spPr>
      </p:pic>
      <p:pic>
        <p:nvPicPr>
          <p:cNvPr id="10" name="Picture 9">
            <a:extLst>
              <a:ext uri="{FF2B5EF4-FFF2-40B4-BE49-F238E27FC236}">
                <a16:creationId xmlns:a16="http://schemas.microsoft.com/office/drawing/2014/main" id="{82AF8951-6908-4E7B-939F-71FB42E8C1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0368" y="4519901"/>
            <a:ext cx="2470038" cy="1852529"/>
          </a:xfrm>
          <a:prstGeom prst="rect">
            <a:avLst/>
          </a:prstGeom>
        </p:spPr>
      </p:pic>
      <p:sp>
        <p:nvSpPr>
          <p:cNvPr id="5" name="Rectangle 4">
            <a:extLst>
              <a:ext uri="{FF2B5EF4-FFF2-40B4-BE49-F238E27FC236}">
                <a16:creationId xmlns:a16="http://schemas.microsoft.com/office/drawing/2014/main" id="{28E34D49-7136-477F-B829-60AAAF40E274}"/>
              </a:ext>
            </a:extLst>
          </p:cNvPr>
          <p:cNvSpPr/>
          <p:nvPr/>
        </p:nvSpPr>
        <p:spPr>
          <a:xfrm>
            <a:off x="5483224" y="6335492"/>
            <a:ext cx="1933543" cy="369332"/>
          </a:xfrm>
          <a:prstGeom prst="rect">
            <a:avLst/>
          </a:prstGeom>
        </p:spPr>
        <p:txBody>
          <a:bodyPr wrap="none">
            <a:spAutoFit/>
          </a:bodyPr>
          <a:lstStyle/>
          <a:p>
            <a:r>
              <a:rPr lang="en-US" dirty="0"/>
              <a:t>Harness Assembly </a:t>
            </a:r>
          </a:p>
        </p:txBody>
      </p:sp>
      <p:pic>
        <p:nvPicPr>
          <p:cNvPr id="11" name="Picture 10">
            <a:extLst>
              <a:ext uri="{FF2B5EF4-FFF2-40B4-BE49-F238E27FC236}">
                <a16:creationId xmlns:a16="http://schemas.microsoft.com/office/drawing/2014/main" id="{FC755975-69FA-44C9-A5FB-03099070D8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996022" y="4188990"/>
            <a:ext cx="1981605" cy="2470038"/>
          </a:xfrm>
          <a:prstGeom prst="rect">
            <a:avLst/>
          </a:prstGeom>
        </p:spPr>
      </p:pic>
      <p:sp>
        <p:nvSpPr>
          <p:cNvPr id="12" name="Title 2">
            <a:extLst>
              <a:ext uri="{FF2B5EF4-FFF2-40B4-BE49-F238E27FC236}">
                <a16:creationId xmlns:a16="http://schemas.microsoft.com/office/drawing/2014/main" id="{4CC519F6-C2F3-440B-8DDA-3BDDE2E98C14}"/>
              </a:ext>
            </a:extLst>
          </p:cNvPr>
          <p:cNvSpPr txBox="1">
            <a:spLocks/>
          </p:cNvSpPr>
          <p:nvPr/>
        </p:nvSpPr>
        <p:spPr>
          <a:xfrm rot="10800000" flipV="1">
            <a:off x="8666842" y="6482444"/>
            <a:ext cx="2787197" cy="243829"/>
          </a:xfrm>
          <a:prstGeom prst="rect">
            <a:avLst/>
          </a:prstGeom>
        </p:spPr>
        <p:txBody>
          <a:bodyPr vert="horz" lIns="65314" tIns="32657" rIns="65314" bIns="32657" rtlCol="0" anchor="b">
            <a:noAutofit/>
          </a:bodyPr>
          <a:lstStyle>
            <a:lvl1pPr algn="l" defTabSz="960120" rtl="0" eaLnBrk="1" latinLnBrk="0" hangingPunct="1">
              <a:lnSpc>
                <a:spcPct val="90000"/>
              </a:lnSpc>
              <a:spcBef>
                <a:spcPct val="0"/>
              </a:spcBef>
              <a:buNone/>
              <a:defRPr sz="6300" kern="1200" baseline="0">
                <a:solidFill>
                  <a:schemeClr val="bg2">
                    <a:lumMod val="25000"/>
                  </a:schemeClr>
                </a:solidFill>
                <a:latin typeface="Calibri"/>
                <a:ea typeface="+mj-ea"/>
                <a:cs typeface="Calibri"/>
              </a:defRPr>
            </a:lvl1pPr>
          </a:lstStyle>
          <a:p>
            <a:pPr defTabSz="914400"/>
            <a:r>
              <a:rPr lang="en-US" sz="1800" dirty="0">
                <a:solidFill>
                  <a:schemeClr val="tx1"/>
                </a:solidFill>
                <a:latin typeface="+mn-lt"/>
                <a:ea typeface="+mn-ea"/>
                <a:cs typeface="+mn-cs"/>
              </a:rPr>
              <a:t>Terminal Crimping Machine</a:t>
            </a:r>
          </a:p>
        </p:txBody>
      </p:sp>
      <p:sp>
        <p:nvSpPr>
          <p:cNvPr id="13" name="Rectangle 12">
            <a:extLst>
              <a:ext uri="{FF2B5EF4-FFF2-40B4-BE49-F238E27FC236}">
                <a16:creationId xmlns:a16="http://schemas.microsoft.com/office/drawing/2014/main" id="{AB6106FF-2378-4F0F-B581-E0DBE0A5D26B}"/>
              </a:ext>
            </a:extLst>
          </p:cNvPr>
          <p:cNvSpPr/>
          <p:nvPr/>
        </p:nvSpPr>
        <p:spPr>
          <a:xfrm>
            <a:off x="8751805" y="3898055"/>
            <a:ext cx="2907784" cy="369332"/>
          </a:xfrm>
          <a:prstGeom prst="rect">
            <a:avLst/>
          </a:prstGeom>
        </p:spPr>
        <p:txBody>
          <a:bodyPr wrap="none">
            <a:spAutoFit/>
          </a:bodyPr>
          <a:lstStyle/>
          <a:p>
            <a:r>
              <a:rPr lang="en-US" dirty="0"/>
              <a:t>Harnesses Ready for Delivery</a:t>
            </a:r>
          </a:p>
        </p:txBody>
      </p:sp>
    </p:spTree>
    <p:extLst>
      <p:ext uri="{BB962C8B-B14F-4D97-AF65-F5344CB8AC3E}">
        <p14:creationId xmlns:p14="http://schemas.microsoft.com/office/powerpoint/2010/main" val="331325766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4E46C0-3790-445F-AB98-CF6B6FC158DF}"/>
              </a:ext>
            </a:extLst>
          </p:cNvPr>
          <p:cNvSpPr txBox="1">
            <a:spLocks/>
          </p:cNvSpPr>
          <p:nvPr/>
        </p:nvSpPr>
        <p:spPr>
          <a:xfrm>
            <a:off x="254442" y="198773"/>
            <a:ext cx="11937558" cy="11461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b="1" dirty="0">
                <a:solidFill>
                  <a:srgbClr val="153564"/>
                </a:solidFill>
                <a:latin typeface="Californian FB" panose="0207040306080B030204" pitchFamily="18" charset="0"/>
              </a:rPr>
              <a:t>Company Overview</a:t>
            </a:r>
            <a:br>
              <a:rPr lang="en-US" altLang="en-US" sz="3600" b="1" dirty="0">
                <a:solidFill>
                  <a:srgbClr val="153564"/>
                </a:solidFill>
                <a:latin typeface="Californian FB" panose="0207040306080B030204" pitchFamily="18" charset="0"/>
              </a:rPr>
            </a:br>
            <a:r>
              <a:rPr lang="en-US" altLang="en-US" sz="2000" b="1" dirty="0">
                <a:solidFill>
                  <a:srgbClr val="153564"/>
                </a:solidFill>
                <a:latin typeface="Californian FB" panose="0207040306080B030204" pitchFamily="18" charset="0"/>
              </a:rPr>
              <a:t>Board of Directors</a:t>
            </a:r>
            <a:endParaRPr lang="en-US" altLang="en-US" sz="2000" dirty="0">
              <a:solidFill>
                <a:srgbClr val="153564"/>
              </a:solidFill>
              <a:latin typeface="Californian FB" panose="0207040306080B030204" pitchFamily="18" charset="0"/>
            </a:endParaRPr>
          </a:p>
        </p:txBody>
      </p:sp>
      <p:cxnSp>
        <p:nvCxnSpPr>
          <p:cNvPr id="4" name="Straight Connector 3">
            <a:extLst>
              <a:ext uri="{FF2B5EF4-FFF2-40B4-BE49-F238E27FC236}">
                <a16:creationId xmlns:a16="http://schemas.microsoft.com/office/drawing/2014/main" id="{82D831E8-74AA-484F-89CA-401FC0977841}"/>
              </a:ext>
            </a:extLst>
          </p:cNvPr>
          <p:cNvCxnSpPr/>
          <p:nvPr/>
        </p:nvCxnSpPr>
        <p:spPr>
          <a:xfrm>
            <a:off x="327025" y="1182688"/>
            <a:ext cx="11233150" cy="0"/>
          </a:xfrm>
          <a:prstGeom prst="line">
            <a:avLst/>
          </a:prstGeom>
          <a:ln w="28575">
            <a:solidFill>
              <a:srgbClr val="323264"/>
            </a:solidFill>
          </a:ln>
        </p:spPr>
        <p:style>
          <a:lnRef idx="1">
            <a:schemeClr val="accent1"/>
          </a:lnRef>
          <a:fillRef idx="0">
            <a:schemeClr val="accent1"/>
          </a:fillRef>
          <a:effectRef idx="0">
            <a:schemeClr val="accent1"/>
          </a:effectRef>
          <a:fontRef idx="minor">
            <a:schemeClr val="tx1"/>
          </a:fontRef>
        </p:style>
      </p:cxnSp>
      <p:pic>
        <p:nvPicPr>
          <p:cNvPr id="5" name="Picture Placeholder 10">
            <a:extLst>
              <a:ext uri="{FF2B5EF4-FFF2-40B4-BE49-F238E27FC236}">
                <a16:creationId xmlns:a16="http://schemas.microsoft.com/office/drawing/2014/main" id="{66A91A4A-62FC-4052-AC0B-D23B5823E36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6534" t="-11" r="9926" b="11"/>
          <a:stretch/>
        </p:blipFill>
        <p:spPr>
          <a:xfrm>
            <a:off x="3513138" y="1627632"/>
            <a:ext cx="2559844" cy="3190875"/>
          </a:xfrm>
        </p:spPr>
      </p:pic>
      <p:pic>
        <p:nvPicPr>
          <p:cNvPr id="6" name="Picture Placeholder 16">
            <a:extLst>
              <a:ext uri="{FF2B5EF4-FFF2-40B4-BE49-F238E27FC236}">
                <a16:creationId xmlns:a16="http://schemas.microsoft.com/office/drawing/2014/main" id="{8A86E903-805D-4D47-A28F-73EB35AEED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966" r="42814"/>
          <a:stretch/>
        </p:blipFill>
        <p:spPr>
          <a:xfrm>
            <a:off x="6118040" y="1627283"/>
            <a:ext cx="2559844" cy="3190875"/>
          </a:xfrm>
        </p:spPr>
      </p:pic>
      <p:sp>
        <p:nvSpPr>
          <p:cNvPr id="9" name="Subtitle 2">
            <a:extLst>
              <a:ext uri="{FF2B5EF4-FFF2-40B4-BE49-F238E27FC236}">
                <a16:creationId xmlns:a16="http://schemas.microsoft.com/office/drawing/2014/main" id="{D9F1D5C8-B035-43CA-9402-23EBA9F4A402}"/>
              </a:ext>
            </a:extLst>
          </p:cNvPr>
          <p:cNvSpPr txBox="1">
            <a:spLocks/>
          </p:cNvSpPr>
          <p:nvPr/>
        </p:nvSpPr>
        <p:spPr>
          <a:xfrm>
            <a:off x="-50421" y="3541065"/>
            <a:ext cx="2356593" cy="329676"/>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820"/>
              </a:lnSpc>
            </a:pPr>
            <a:r>
              <a:rPr lang="en-US" sz="1350" dirty="0">
                <a:solidFill>
                  <a:schemeClr val="tx1"/>
                </a:solidFill>
                <a:latin typeface="Californian FB" panose="0207040306080B030204" pitchFamily="18" charset="0"/>
                <a:ea typeface="Open Sans Light" panose="020B0306030504020204" pitchFamily="34" charset="0"/>
                <a:cs typeface="Open Sans Light" panose="020B0306030504020204" pitchFamily="34" charset="0"/>
              </a:rPr>
              <a:t>Board Chairman</a:t>
            </a:r>
            <a:endParaRPr lang="en-GB" sz="1350" dirty="0">
              <a:solidFill>
                <a:schemeClr val="tx1"/>
              </a:solidFill>
              <a:latin typeface="Californian FB" panose="0207040306080B030204" pitchFamily="18" charset="0"/>
              <a:ea typeface="Open Sans Light" panose="020B0306030504020204" pitchFamily="34" charset="0"/>
              <a:cs typeface="Open Sans Light" panose="020B0306030504020204" pitchFamily="34" charset="0"/>
            </a:endParaRPr>
          </a:p>
        </p:txBody>
      </p:sp>
      <p:sp>
        <p:nvSpPr>
          <p:cNvPr id="10" name="TextBox 9">
            <a:extLst>
              <a:ext uri="{FF2B5EF4-FFF2-40B4-BE49-F238E27FC236}">
                <a16:creationId xmlns:a16="http://schemas.microsoft.com/office/drawing/2014/main" id="{51697B21-4FAF-4421-AE57-FDFC93C38520}"/>
              </a:ext>
            </a:extLst>
          </p:cNvPr>
          <p:cNvSpPr txBox="1"/>
          <p:nvPr/>
        </p:nvSpPr>
        <p:spPr>
          <a:xfrm>
            <a:off x="308065" y="3078434"/>
            <a:ext cx="1559617" cy="353943"/>
          </a:xfrm>
          <a:prstGeom prst="rect">
            <a:avLst/>
          </a:prstGeom>
          <a:noFill/>
        </p:spPr>
        <p:txBody>
          <a:bodyPr wrap="square" rtlCol="0">
            <a:spAutoFit/>
          </a:bodyPr>
          <a:lstStyle/>
          <a:p>
            <a:pPr algn="ctr"/>
            <a:r>
              <a:rPr lang="en-GB" sz="1700" b="1" dirty="0">
                <a:latin typeface="Californian FB" panose="0207040306080B030204" pitchFamily="18" charset="0"/>
                <a:ea typeface="Open Sans Semibold" charset="0"/>
                <a:cs typeface="Open Sans Semibold" charset="0"/>
              </a:rPr>
              <a:t>Salil Patel</a:t>
            </a:r>
          </a:p>
        </p:txBody>
      </p:sp>
      <p:pic>
        <p:nvPicPr>
          <p:cNvPr id="11" name="Picture 10" descr="https://www.autosprings.net/images/management/ceo_board.jpg">
            <a:extLst>
              <a:ext uri="{FF2B5EF4-FFF2-40B4-BE49-F238E27FC236}">
                <a16:creationId xmlns:a16="http://schemas.microsoft.com/office/drawing/2014/main" id="{91F0C1B1-5287-4F91-949D-9B47BB85BA0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08065" y="1532415"/>
            <a:ext cx="1403350" cy="1530350"/>
          </a:xfrm>
          <a:prstGeom prst="rect">
            <a:avLst/>
          </a:prstGeom>
          <a:noFill/>
          <a:ln>
            <a:noFill/>
          </a:ln>
        </p:spPr>
      </p:pic>
      <p:sp>
        <p:nvSpPr>
          <p:cNvPr id="12" name="Subtitle 2">
            <a:extLst>
              <a:ext uri="{FF2B5EF4-FFF2-40B4-BE49-F238E27FC236}">
                <a16:creationId xmlns:a16="http://schemas.microsoft.com/office/drawing/2014/main" id="{C5CF7234-6AC9-45CB-B27C-0A3B25ABC3DB}"/>
              </a:ext>
            </a:extLst>
          </p:cNvPr>
          <p:cNvSpPr txBox="1">
            <a:spLocks/>
          </p:cNvSpPr>
          <p:nvPr/>
        </p:nvSpPr>
        <p:spPr>
          <a:xfrm>
            <a:off x="5256561" y="2702179"/>
            <a:ext cx="2356593" cy="329676"/>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820"/>
              </a:lnSpc>
            </a:pPr>
            <a:r>
              <a:rPr lang="en-US" sz="1350" dirty="0">
                <a:solidFill>
                  <a:schemeClr val="tx1"/>
                </a:solidFill>
                <a:latin typeface="Californian FB" panose="0207040306080B030204" pitchFamily="18" charset="0"/>
                <a:ea typeface="Open Sans Light" panose="020B0306030504020204" pitchFamily="34" charset="0"/>
                <a:cs typeface="Open Sans Light" panose="020B0306030504020204" pitchFamily="34" charset="0"/>
              </a:rPr>
              <a:t>Director</a:t>
            </a:r>
            <a:endParaRPr lang="en-GB" sz="1350" dirty="0">
              <a:solidFill>
                <a:schemeClr val="tx1"/>
              </a:solidFill>
              <a:latin typeface="Californian FB" panose="0207040306080B030204" pitchFamily="18" charset="0"/>
              <a:ea typeface="Open Sans Light" panose="020B0306030504020204" pitchFamily="34" charset="0"/>
              <a:cs typeface="Open Sans Light" panose="020B0306030504020204" pitchFamily="34" charset="0"/>
            </a:endParaRPr>
          </a:p>
        </p:txBody>
      </p:sp>
      <p:sp>
        <p:nvSpPr>
          <p:cNvPr id="13" name="TextBox 12">
            <a:extLst>
              <a:ext uri="{FF2B5EF4-FFF2-40B4-BE49-F238E27FC236}">
                <a16:creationId xmlns:a16="http://schemas.microsoft.com/office/drawing/2014/main" id="{ECFAC686-5E27-4777-AD94-981B672207A5}"/>
              </a:ext>
            </a:extLst>
          </p:cNvPr>
          <p:cNvSpPr txBox="1"/>
          <p:nvPr/>
        </p:nvSpPr>
        <p:spPr>
          <a:xfrm>
            <a:off x="5640555" y="2459098"/>
            <a:ext cx="1559617" cy="353943"/>
          </a:xfrm>
          <a:prstGeom prst="rect">
            <a:avLst/>
          </a:prstGeom>
          <a:noFill/>
        </p:spPr>
        <p:txBody>
          <a:bodyPr wrap="square" rtlCol="0">
            <a:spAutoFit/>
          </a:bodyPr>
          <a:lstStyle/>
          <a:p>
            <a:pPr algn="ctr"/>
            <a:r>
              <a:rPr lang="en-GB" sz="1700" b="1" dirty="0">
                <a:latin typeface="Californian FB" panose="0207040306080B030204" pitchFamily="18" charset="0"/>
                <a:ea typeface="Open Sans Semibold" charset="0"/>
                <a:cs typeface="Open Sans Semibold" charset="0"/>
              </a:rPr>
              <a:t>David Owino</a:t>
            </a:r>
          </a:p>
        </p:txBody>
      </p:sp>
      <p:sp>
        <p:nvSpPr>
          <p:cNvPr id="16" name="Subtitle 2">
            <a:extLst>
              <a:ext uri="{FF2B5EF4-FFF2-40B4-BE49-F238E27FC236}">
                <a16:creationId xmlns:a16="http://schemas.microsoft.com/office/drawing/2014/main" id="{6426DEF8-3D91-46D6-B073-3838849F387A}"/>
              </a:ext>
            </a:extLst>
          </p:cNvPr>
          <p:cNvSpPr txBox="1">
            <a:spLocks/>
          </p:cNvSpPr>
          <p:nvPr/>
        </p:nvSpPr>
        <p:spPr>
          <a:xfrm>
            <a:off x="5285490" y="4424357"/>
            <a:ext cx="2356593" cy="329676"/>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820"/>
              </a:lnSpc>
            </a:pPr>
            <a:r>
              <a:rPr lang="en-US" sz="1350" dirty="0">
                <a:solidFill>
                  <a:schemeClr val="tx1"/>
                </a:solidFill>
                <a:latin typeface="Californian FB" panose="0207040306080B030204" pitchFamily="18" charset="0"/>
                <a:ea typeface="Open Sans Light" panose="020B0306030504020204" pitchFamily="34" charset="0"/>
                <a:cs typeface="Open Sans Light" panose="020B0306030504020204" pitchFamily="34" charset="0"/>
              </a:rPr>
              <a:t>Director</a:t>
            </a:r>
            <a:endParaRPr lang="en-GB" sz="1350" dirty="0">
              <a:solidFill>
                <a:schemeClr val="tx1"/>
              </a:solidFill>
              <a:latin typeface="Californian FB" panose="0207040306080B030204" pitchFamily="18" charset="0"/>
              <a:ea typeface="Open Sans Light" panose="020B0306030504020204" pitchFamily="34" charset="0"/>
              <a:cs typeface="Open Sans Light" panose="020B0306030504020204" pitchFamily="34" charset="0"/>
            </a:endParaRPr>
          </a:p>
        </p:txBody>
      </p:sp>
      <p:sp>
        <p:nvSpPr>
          <p:cNvPr id="17" name="TextBox 16">
            <a:extLst>
              <a:ext uri="{FF2B5EF4-FFF2-40B4-BE49-F238E27FC236}">
                <a16:creationId xmlns:a16="http://schemas.microsoft.com/office/drawing/2014/main" id="{A8E82BD9-85BD-48AD-9100-9E69624DB2FA}"/>
              </a:ext>
            </a:extLst>
          </p:cNvPr>
          <p:cNvSpPr txBox="1"/>
          <p:nvPr/>
        </p:nvSpPr>
        <p:spPr>
          <a:xfrm>
            <a:off x="5669533" y="4154072"/>
            <a:ext cx="1559617" cy="353943"/>
          </a:xfrm>
          <a:prstGeom prst="rect">
            <a:avLst/>
          </a:prstGeom>
          <a:noFill/>
        </p:spPr>
        <p:txBody>
          <a:bodyPr wrap="square" rtlCol="0">
            <a:spAutoFit/>
          </a:bodyPr>
          <a:lstStyle/>
          <a:p>
            <a:pPr algn="ctr"/>
            <a:r>
              <a:rPr lang="en-GB" sz="1700" b="1" dirty="0">
                <a:latin typeface="Californian FB" panose="0207040306080B030204" pitchFamily="18" charset="0"/>
                <a:ea typeface="Open Sans Semibold" charset="0"/>
                <a:cs typeface="Open Sans Semibold" charset="0"/>
              </a:rPr>
              <a:t>Bilal </a:t>
            </a:r>
            <a:r>
              <a:rPr lang="en-GB" sz="1700" b="1" dirty="0" err="1">
                <a:latin typeface="Californian FB" panose="0207040306080B030204" pitchFamily="18" charset="0"/>
                <a:ea typeface="Open Sans Semibold" charset="0"/>
                <a:cs typeface="Open Sans Semibold" charset="0"/>
              </a:rPr>
              <a:t>Vaiani</a:t>
            </a:r>
            <a:endParaRPr lang="en-GB" sz="1700" b="1" dirty="0">
              <a:latin typeface="Californian FB" panose="0207040306080B030204" pitchFamily="18" charset="0"/>
              <a:ea typeface="Open Sans Semibold" charset="0"/>
              <a:cs typeface="Open Sans Semibold" charset="0"/>
            </a:endParaRPr>
          </a:p>
        </p:txBody>
      </p:sp>
      <p:pic>
        <p:nvPicPr>
          <p:cNvPr id="18" name="Picture 17" descr="https://www.autosprings.net/images/management/owino.jpg">
            <a:extLst>
              <a:ext uri="{FF2B5EF4-FFF2-40B4-BE49-F238E27FC236}">
                <a16:creationId xmlns:a16="http://schemas.microsoft.com/office/drawing/2014/main" id="{040C6CC7-2B47-4560-8E21-FD11CA448BB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756164" y="1289371"/>
            <a:ext cx="1193608" cy="1203798"/>
          </a:xfrm>
          <a:prstGeom prst="rect">
            <a:avLst/>
          </a:prstGeom>
          <a:noFill/>
          <a:ln>
            <a:noFill/>
          </a:ln>
        </p:spPr>
      </p:pic>
      <p:pic>
        <p:nvPicPr>
          <p:cNvPr id="19" name="Picture 18" descr="https://www.autosprings.net/images/management/bilal.jpg">
            <a:extLst>
              <a:ext uri="{FF2B5EF4-FFF2-40B4-BE49-F238E27FC236}">
                <a16:creationId xmlns:a16="http://schemas.microsoft.com/office/drawing/2014/main" id="{4F85B6CE-87CA-4A6A-8E3A-62AF01474CE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823087" y="3002146"/>
            <a:ext cx="1098546" cy="1204739"/>
          </a:xfrm>
          <a:prstGeom prst="rect">
            <a:avLst/>
          </a:prstGeom>
          <a:noFill/>
          <a:ln>
            <a:noFill/>
          </a:ln>
        </p:spPr>
      </p:pic>
      <p:sp>
        <p:nvSpPr>
          <p:cNvPr id="21" name="Subtitle 2">
            <a:extLst>
              <a:ext uri="{FF2B5EF4-FFF2-40B4-BE49-F238E27FC236}">
                <a16:creationId xmlns:a16="http://schemas.microsoft.com/office/drawing/2014/main" id="{43165D7F-59E5-4BC7-8E8B-BCBE821C9471}"/>
              </a:ext>
            </a:extLst>
          </p:cNvPr>
          <p:cNvSpPr txBox="1">
            <a:spLocks/>
          </p:cNvSpPr>
          <p:nvPr/>
        </p:nvSpPr>
        <p:spPr>
          <a:xfrm>
            <a:off x="2000707" y="1675304"/>
            <a:ext cx="3485586" cy="1400383"/>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ct val="100000"/>
              </a:lnSpc>
            </a:pPr>
            <a:r>
              <a:rPr lang="en-US" sz="1100" dirty="0">
                <a:solidFill>
                  <a:schemeClr val="tx1"/>
                </a:solidFill>
                <a:latin typeface="Californian FB" panose="0207040306080B030204" pitchFamily="18" charset="0"/>
              </a:rPr>
              <a:t>Salil Patel was the Company's CEO until his retirement in 31st March 2020. He has been instrumental in taking the company through tumultuous changes caused by wholesale and unchecked importation. He has been in the company for 26 years. He planned and executed the building of the new factory in Limuru. He has also successfully built up a number of manufacturing concerns in East Africa. He holds a degree in Economics from the University of Miami USA.. </a:t>
            </a:r>
            <a:endParaRPr lang="en-GB" sz="1100" dirty="0">
              <a:solidFill>
                <a:schemeClr val="tx1"/>
              </a:solidFill>
              <a:latin typeface="Californian FB" panose="0207040306080B030204" pitchFamily="18" charset="0"/>
            </a:endParaRPr>
          </a:p>
        </p:txBody>
      </p:sp>
      <p:sp>
        <p:nvSpPr>
          <p:cNvPr id="23" name="Subtitle 2">
            <a:extLst>
              <a:ext uri="{FF2B5EF4-FFF2-40B4-BE49-F238E27FC236}">
                <a16:creationId xmlns:a16="http://schemas.microsoft.com/office/drawing/2014/main" id="{8EC1BF2C-E735-447F-9C5B-7E0B47ABD725}"/>
              </a:ext>
            </a:extLst>
          </p:cNvPr>
          <p:cNvSpPr txBox="1">
            <a:spLocks/>
          </p:cNvSpPr>
          <p:nvPr/>
        </p:nvSpPr>
        <p:spPr>
          <a:xfrm>
            <a:off x="7333312" y="1309677"/>
            <a:ext cx="4475147" cy="1095685"/>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ct val="100000"/>
              </a:lnSpc>
            </a:pPr>
            <a:r>
              <a:rPr lang="en-US" sz="1100" dirty="0">
                <a:solidFill>
                  <a:schemeClr val="tx1"/>
                </a:solidFill>
                <a:latin typeface="Californian FB" panose="0207040306080B030204" pitchFamily="18" charset="0"/>
              </a:rPr>
              <a:t>David Owino is a partner at Ascent Capital Advisory Services LLP. He has worked in the private equity sector in East Africa for 16 years. He has previously managed in excess of $150 million at Centum, the leading East African investment holding company.</a:t>
            </a:r>
          </a:p>
          <a:p>
            <a:pPr algn="just">
              <a:lnSpc>
                <a:spcPct val="100000"/>
              </a:lnSpc>
            </a:pPr>
            <a:r>
              <a:rPr lang="en-US" sz="1100" dirty="0">
                <a:solidFill>
                  <a:schemeClr val="tx1"/>
                </a:solidFill>
                <a:latin typeface="Californian FB" panose="0207040306080B030204" pitchFamily="18" charset="0"/>
              </a:rPr>
              <a:t>He holds a BSc. (Business Administration) from USIU – A and an MBA from Strathmore Business School.</a:t>
            </a:r>
          </a:p>
        </p:txBody>
      </p:sp>
      <p:sp>
        <p:nvSpPr>
          <p:cNvPr id="24" name="Subtitle 2">
            <a:extLst>
              <a:ext uri="{FF2B5EF4-FFF2-40B4-BE49-F238E27FC236}">
                <a16:creationId xmlns:a16="http://schemas.microsoft.com/office/drawing/2014/main" id="{D9793DDF-C369-4C20-B47F-C95771421BA0}"/>
              </a:ext>
            </a:extLst>
          </p:cNvPr>
          <p:cNvSpPr txBox="1">
            <a:spLocks/>
          </p:cNvSpPr>
          <p:nvPr/>
        </p:nvSpPr>
        <p:spPr>
          <a:xfrm>
            <a:off x="7405393" y="3002146"/>
            <a:ext cx="4638544" cy="1095685"/>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ct val="100000"/>
              </a:lnSpc>
            </a:pPr>
            <a:r>
              <a:rPr lang="en-US" sz="1100" dirty="0">
                <a:solidFill>
                  <a:schemeClr val="tx1"/>
                </a:solidFill>
                <a:latin typeface="Californian FB" panose="0207040306080B030204" pitchFamily="18" charset="0"/>
              </a:rPr>
              <a:t>Bilal </a:t>
            </a:r>
            <a:r>
              <a:rPr lang="en-US" sz="1100" dirty="0" err="1">
                <a:solidFill>
                  <a:schemeClr val="tx1"/>
                </a:solidFill>
                <a:latin typeface="Californian FB" panose="0207040306080B030204" pitchFamily="18" charset="0"/>
              </a:rPr>
              <a:t>Vaiani</a:t>
            </a:r>
            <a:r>
              <a:rPr lang="en-US" sz="1100" dirty="0">
                <a:solidFill>
                  <a:schemeClr val="tx1"/>
                </a:solidFill>
                <a:latin typeface="Californian FB" panose="0207040306080B030204" pitchFamily="18" charset="0"/>
              </a:rPr>
              <a:t> is a private equity professional at sub-Saharan private equity fund Ethos Private Equity.</a:t>
            </a:r>
          </a:p>
          <a:p>
            <a:pPr algn="just">
              <a:lnSpc>
                <a:spcPct val="100000"/>
              </a:lnSpc>
            </a:pPr>
            <a:r>
              <a:rPr lang="en-US" sz="1100" dirty="0">
                <a:solidFill>
                  <a:schemeClr val="tx1"/>
                </a:solidFill>
                <a:latin typeface="Californian FB" panose="0207040306080B030204" pitchFamily="18" charset="0"/>
              </a:rPr>
              <a:t>He also holds directorships at Rafiki Group of Companies, a family owned group with investments in real estate, trading and manufacturing. Bilal </a:t>
            </a:r>
            <a:r>
              <a:rPr lang="en-US" sz="1100" dirty="0" err="1">
                <a:solidFill>
                  <a:schemeClr val="tx1"/>
                </a:solidFill>
                <a:latin typeface="Californian FB" panose="0207040306080B030204" pitchFamily="18" charset="0"/>
              </a:rPr>
              <a:t>Vaiani</a:t>
            </a:r>
            <a:r>
              <a:rPr lang="en-US" sz="1100" dirty="0">
                <a:solidFill>
                  <a:schemeClr val="tx1"/>
                </a:solidFill>
                <a:latin typeface="Californian FB" panose="0207040306080B030204" pitchFamily="18" charset="0"/>
              </a:rPr>
              <a:t> has a Bachelors in Aerospace Engineering, Masters in Finance and is a qualified accountant (ACA).</a:t>
            </a:r>
          </a:p>
        </p:txBody>
      </p:sp>
      <p:sp>
        <p:nvSpPr>
          <p:cNvPr id="26" name="Subtitle 2">
            <a:extLst>
              <a:ext uri="{FF2B5EF4-FFF2-40B4-BE49-F238E27FC236}">
                <a16:creationId xmlns:a16="http://schemas.microsoft.com/office/drawing/2014/main" id="{2D049762-1419-48E4-A671-46B8F9905BE4}"/>
              </a:ext>
            </a:extLst>
          </p:cNvPr>
          <p:cNvSpPr txBox="1">
            <a:spLocks/>
          </p:cNvSpPr>
          <p:nvPr/>
        </p:nvSpPr>
        <p:spPr>
          <a:xfrm>
            <a:off x="-120322" y="6125804"/>
            <a:ext cx="2356593" cy="329676"/>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820"/>
              </a:lnSpc>
            </a:pPr>
            <a:r>
              <a:rPr lang="en-US" sz="1350" dirty="0">
                <a:solidFill>
                  <a:schemeClr val="tx1"/>
                </a:solidFill>
                <a:latin typeface="Californian FB" panose="0207040306080B030204" pitchFamily="18" charset="0"/>
                <a:ea typeface="Open Sans Light" panose="020B0306030504020204" pitchFamily="34" charset="0"/>
                <a:cs typeface="Open Sans Light" panose="020B0306030504020204" pitchFamily="34" charset="0"/>
              </a:rPr>
              <a:t>Director</a:t>
            </a:r>
            <a:endParaRPr lang="en-GB" sz="1350" dirty="0">
              <a:solidFill>
                <a:schemeClr val="tx1"/>
              </a:solidFill>
              <a:latin typeface="Californian FB" panose="0207040306080B030204" pitchFamily="18" charset="0"/>
              <a:ea typeface="Open Sans Light" panose="020B0306030504020204" pitchFamily="34" charset="0"/>
              <a:cs typeface="Open Sans Light" panose="020B0306030504020204" pitchFamily="34" charset="0"/>
            </a:endParaRPr>
          </a:p>
        </p:txBody>
      </p:sp>
      <p:sp>
        <p:nvSpPr>
          <p:cNvPr id="27" name="TextBox 26">
            <a:extLst>
              <a:ext uri="{FF2B5EF4-FFF2-40B4-BE49-F238E27FC236}">
                <a16:creationId xmlns:a16="http://schemas.microsoft.com/office/drawing/2014/main" id="{FA5F939B-3C3B-45BF-A6B0-94D51270A702}"/>
              </a:ext>
            </a:extLst>
          </p:cNvPr>
          <p:cNvSpPr txBox="1"/>
          <p:nvPr/>
        </p:nvSpPr>
        <p:spPr>
          <a:xfrm>
            <a:off x="83789" y="5771861"/>
            <a:ext cx="1851902" cy="353943"/>
          </a:xfrm>
          <a:prstGeom prst="rect">
            <a:avLst/>
          </a:prstGeom>
          <a:noFill/>
        </p:spPr>
        <p:txBody>
          <a:bodyPr wrap="square" rtlCol="0">
            <a:spAutoFit/>
          </a:bodyPr>
          <a:lstStyle/>
          <a:p>
            <a:pPr algn="ctr"/>
            <a:r>
              <a:rPr lang="en-GB" sz="1700" b="1" dirty="0">
                <a:latin typeface="Californian FB" panose="0207040306080B030204" pitchFamily="18" charset="0"/>
                <a:ea typeface="Open Sans Semibold" charset="0"/>
                <a:cs typeface="Open Sans Semibold" charset="0"/>
              </a:rPr>
              <a:t>Wilfred Wangari</a:t>
            </a:r>
          </a:p>
        </p:txBody>
      </p:sp>
      <p:pic>
        <p:nvPicPr>
          <p:cNvPr id="28" name="Picture 27" descr="https://www.autosprings.net/images/management/wilfred.png">
            <a:extLst>
              <a:ext uri="{FF2B5EF4-FFF2-40B4-BE49-F238E27FC236}">
                <a16:creationId xmlns:a16="http://schemas.microsoft.com/office/drawing/2014/main" id="{65C32BF7-6627-42CA-B0BB-303C93628011}"/>
              </a:ext>
            </a:extLst>
          </p:cNvPr>
          <p:cNvPicPr/>
          <p:nvPr/>
        </p:nvPicPr>
        <p:blipFill rotWithShape="1">
          <a:blip r:embed="rId7">
            <a:extLst>
              <a:ext uri="{28A0092B-C50C-407E-A947-70E740481C1C}">
                <a14:useLocalDpi xmlns:a14="http://schemas.microsoft.com/office/drawing/2010/main" val="0"/>
              </a:ext>
            </a:extLst>
          </a:blip>
          <a:srcRect r="8997"/>
          <a:stretch/>
        </p:blipFill>
        <p:spPr bwMode="auto">
          <a:xfrm>
            <a:off x="308065" y="4138603"/>
            <a:ext cx="1559617" cy="1636022"/>
          </a:xfrm>
          <a:prstGeom prst="rect">
            <a:avLst/>
          </a:prstGeom>
          <a:noFill/>
          <a:ln>
            <a:noFill/>
          </a:ln>
        </p:spPr>
      </p:pic>
      <p:sp>
        <p:nvSpPr>
          <p:cNvPr id="29" name="Subtitle 2">
            <a:extLst>
              <a:ext uri="{FF2B5EF4-FFF2-40B4-BE49-F238E27FC236}">
                <a16:creationId xmlns:a16="http://schemas.microsoft.com/office/drawing/2014/main" id="{467D64EC-712B-4E30-89E6-288D2B015D41}"/>
              </a:ext>
            </a:extLst>
          </p:cNvPr>
          <p:cNvSpPr txBox="1">
            <a:spLocks/>
          </p:cNvSpPr>
          <p:nvPr/>
        </p:nvSpPr>
        <p:spPr>
          <a:xfrm>
            <a:off x="2047792" y="4244760"/>
            <a:ext cx="3391416" cy="1738938"/>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ct val="100000"/>
              </a:lnSpc>
            </a:pPr>
            <a:r>
              <a:rPr lang="en-US" sz="1100" dirty="0">
                <a:solidFill>
                  <a:schemeClr val="tx1"/>
                </a:solidFill>
                <a:latin typeface="Californian FB" panose="0207040306080B030204" pitchFamily="18" charset="0"/>
              </a:rPr>
              <a:t>Wilfred Wangari is a seasoned engineer with close to forty years’ experience in diverse industries in operations, maintenance, design and general management. He has twenty years in the motor vehicle industry and ten years in the energy sector. He is currently the general manager of power systems division of Simba Corp. He is a consultant in energy audits, efficiency improvement and total quality management (TQM) He has a Masters Degree in International Business Administration and a Bachelor of Science Degree in Engineering.</a:t>
            </a:r>
          </a:p>
        </p:txBody>
      </p:sp>
      <p:sp>
        <p:nvSpPr>
          <p:cNvPr id="22" name="Subtitle 2">
            <a:extLst>
              <a:ext uri="{FF2B5EF4-FFF2-40B4-BE49-F238E27FC236}">
                <a16:creationId xmlns:a16="http://schemas.microsoft.com/office/drawing/2014/main" id="{801073F3-9278-4330-BB2B-4F0B45CEB78D}"/>
              </a:ext>
            </a:extLst>
          </p:cNvPr>
          <p:cNvSpPr txBox="1">
            <a:spLocks/>
          </p:cNvSpPr>
          <p:nvPr/>
        </p:nvSpPr>
        <p:spPr>
          <a:xfrm>
            <a:off x="7439073" y="4658846"/>
            <a:ext cx="4540284" cy="1942070"/>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ct val="100000"/>
              </a:lnSpc>
            </a:pPr>
            <a:r>
              <a:rPr lang="en-US" sz="1100" dirty="0">
                <a:solidFill>
                  <a:schemeClr val="tx1"/>
                </a:solidFill>
                <a:latin typeface="Californian FB" panose="0207040306080B030204" pitchFamily="18" charset="0"/>
              </a:rPr>
              <a:t>He Joined the Company in January 2018 as Commercial Director and CFO until 1st April 2020 when he was appointed as the CEO. His work experience ranges from Financial Management, Business Development and General Administration for over 20 years. His previous appointments include Head of Business Development at </a:t>
            </a:r>
            <a:r>
              <a:rPr lang="en-US" sz="1100" dirty="0" err="1">
                <a:solidFill>
                  <a:schemeClr val="tx1"/>
                </a:solidFill>
                <a:latin typeface="Californian FB" panose="0207040306080B030204" pitchFamily="18" charset="0"/>
              </a:rPr>
              <a:t>Questworks</a:t>
            </a:r>
            <a:r>
              <a:rPr lang="en-US" sz="1100" dirty="0">
                <a:solidFill>
                  <a:schemeClr val="tx1"/>
                </a:solidFill>
                <a:latin typeface="Californian FB" panose="0207040306080B030204" pitchFamily="18" charset="0"/>
              </a:rPr>
              <a:t> Limited (Engineering, procurement and construction firm), University Secretary at Strathmore University, Group Finance Manager at Kenya Wine Agencies Limited and Internal Audit Manager at Longhorn Publishers Limited. </a:t>
            </a:r>
          </a:p>
          <a:p>
            <a:pPr algn="just">
              <a:lnSpc>
                <a:spcPct val="100000"/>
              </a:lnSpc>
            </a:pPr>
            <a:r>
              <a:rPr lang="en-US" sz="1100" dirty="0">
                <a:solidFill>
                  <a:schemeClr val="tx1"/>
                </a:solidFill>
                <a:latin typeface="Californian FB" panose="0207040306080B030204" pitchFamily="18" charset="0"/>
              </a:rPr>
              <a:t>He holds an MBA and a Bachelor of Commerce (Accounting option) both from the University of Nairobi. He is a certified Public Accountant of Kenya (CPAK 1999) and a holder of Certified Public Secretary (CPS) final certificate.</a:t>
            </a:r>
            <a:endParaRPr lang="en-GB" sz="1100" dirty="0">
              <a:solidFill>
                <a:schemeClr val="tx1"/>
              </a:solidFill>
              <a:latin typeface="Californian FB" panose="0207040306080B030204" pitchFamily="18" charset="0"/>
            </a:endParaRPr>
          </a:p>
        </p:txBody>
      </p:sp>
      <p:pic>
        <p:nvPicPr>
          <p:cNvPr id="2" name="Picture 1">
            <a:extLst>
              <a:ext uri="{FF2B5EF4-FFF2-40B4-BE49-F238E27FC236}">
                <a16:creationId xmlns:a16="http://schemas.microsoft.com/office/drawing/2014/main" id="{D4405811-513D-4332-A5E9-3B3E1BF80BE1}"/>
              </a:ext>
            </a:extLst>
          </p:cNvPr>
          <p:cNvPicPr>
            <a:picLocks noChangeAspect="1"/>
          </p:cNvPicPr>
          <p:nvPr/>
        </p:nvPicPr>
        <p:blipFill rotWithShape="1">
          <a:blip r:embed="rId8"/>
          <a:srcRect r="8597"/>
          <a:stretch/>
        </p:blipFill>
        <p:spPr>
          <a:xfrm>
            <a:off x="5863372" y="4778300"/>
            <a:ext cx="1174076" cy="1265971"/>
          </a:xfrm>
          <a:prstGeom prst="rect">
            <a:avLst/>
          </a:prstGeom>
        </p:spPr>
      </p:pic>
      <p:sp>
        <p:nvSpPr>
          <p:cNvPr id="25" name="TextBox 24">
            <a:extLst>
              <a:ext uri="{FF2B5EF4-FFF2-40B4-BE49-F238E27FC236}">
                <a16:creationId xmlns:a16="http://schemas.microsoft.com/office/drawing/2014/main" id="{D99F46C0-C254-4D7C-93C2-26284EEB1E82}"/>
              </a:ext>
            </a:extLst>
          </p:cNvPr>
          <p:cNvSpPr txBox="1"/>
          <p:nvPr/>
        </p:nvSpPr>
        <p:spPr>
          <a:xfrm>
            <a:off x="5589738" y="6012013"/>
            <a:ext cx="1804277" cy="353943"/>
          </a:xfrm>
          <a:prstGeom prst="rect">
            <a:avLst/>
          </a:prstGeom>
          <a:noFill/>
        </p:spPr>
        <p:txBody>
          <a:bodyPr wrap="square" rtlCol="0">
            <a:spAutoFit/>
          </a:bodyPr>
          <a:lstStyle/>
          <a:p>
            <a:pPr algn="ctr"/>
            <a:r>
              <a:rPr lang="en-GB" sz="1700" b="1" dirty="0">
                <a:latin typeface="Californian FB" panose="0207040306080B030204" pitchFamily="18" charset="0"/>
                <a:ea typeface="Open Sans Semibold" charset="0"/>
                <a:cs typeface="Open Sans Semibold" charset="0"/>
              </a:rPr>
              <a:t>Nephat Njengwa</a:t>
            </a:r>
          </a:p>
        </p:txBody>
      </p:sp>
      <p:sp>
        <p:nvSpPr>
          <p:cNvPr id="30" name="Subtitle 2">
            <a:extLst>
              <a:ext uri="{FF2B5EF4-FFF2-40B4-BE49-F238E27FC236}">
                <a16:creationId xmlns:a16="http://schemas.microsoft.com/office/drawing/2014/main" id="{2EB07EB7-91CF-4039-95B6-78F561AF938B}"/>
              </a:ext>
            </a:extLst>
          </p:cNvPr>
          <p:cNvSpPr txBox="1">
            <a:spLocks/>
          </p:cNvSpPr>
          <p:nvPr/>
        </p:nvSpPr>
        <p:spPr>
          <a:xfrm>
            <a:off x="5285490" y="6329551"/>
            <a:ext cx="2356593" cy="329676"/>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820"/>
              </a:lnSpc>
            </a:pPr>
            <a:r>
              <a:rPr lang="en-US" sz="1350" dirty="0">
                <a:solidFill>
                  <a:schemeClr val="tx1"/>
                </a:solidFill>
                <a:latin typeface="Californian FB" panose="0207040306080B030204" pitchFamily="18" charset="0"/>
                <a:ea typeface="Open Sans Light" panose="020B0306030504020204" pitchFamily="34" charset="0"/>
                <a:cs typeface="Open Sans Light" panose="020B0306030504020204" pitchFamily="34" charset="0"/>
              </a:rPr>
              <a:t>Executive Director &amp; CEO</a:t>
            </a:r>
            <a:endParaRPr lang="en-GB" sz="1350" dirty="0">
              <a:solidFill>
                <a:schemeClr val="tx1"/>
              </a:solidFill>
              <a:latin typeface="Californian FB" panose="0207040306080B030204" pitchFamily="18" charset="0"/>
              <a:ea typeface="Open Sans Light" panose="020B0306030504020204" pitchFamily="34" charset="0"/>
              <a:cs typeface="Open Sans Light" panose="020B0306030504020204" pitchFamily="34" charset="0"/>
            </a:endParaRPr>
          </a:p>
        </p:txBody>
      </p:sp>
      <p:pic>
        <p:nvPicPr>
          <p:cNvPr id="31" name="Picture 30" descr="https://www.autosprings.net/images/management/wilfred.png">
            <a:extLst>
              <a:ext uri="{FF2B5EF4-FFF2-40B4-BE49-F238E27FC236}">
                <a16:creationId xmlns:a16="http://schemas.microsoft.com/office/drawing/2014/main" id="{651B8230-0A65-40C3-99C8-DAEFDF1834B0}"/>
              </a:ext>
            </a:extLst>
          </p:cNvPr>
          <p:cNvPicPr/>
          <p:nvPr/>
        </p:nvPicPr>
        <p:blipFill rotWithShape="1">
          <a:blip r:embed="rId7">
            <a:extLst>
              <a:ext uri="{28A0092B-C50C-407E-A947-70E740481C1C}">
                <a14:useLocalDpi xmlns:a14="http://schemas.microsoft.com/office/drawing/2010/main" val="0"/>
              </a:ext>
            </a:extLst>
          </a:blip>
          <a:srcRect r="8997"/>
          <a:stretch/>
        </p:blipFill>
        <p:spPr bwMode="auto">
          <a:xfrm>
            <a:off x="376074" y="4154072"/>
            <a:ext cx="1559617" cy="1636022"/>
          </a:xfrm>
          <a:prstGeom prst="rect">
            <a:avLst/>
          </a:prstGeom>
          <a:noFill/>
          <a:ln>
            <a:noFill/>
          </a:ln>
        </p:spPr>
      </p:pic>
    </p:spTree>
    <p:extLst>
      <p:ext uri="{BB962C8B-B14F-4D97-AF65-F5344CB8AC3E}">
        <p14:creationId xmlns:p14="http://schemas.microsoft.com/office/powerpoint/2010/main" val="145753243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4E46C0-3790-445F-AB98-CF6B6FC158DF}"/>
              </a:ext>
            </a:extLst>
          </p:cNvPr>
          <p:cNvSpPr txBox="1">
            <a:spLocks/>
          </p:cNvSpPr>
          <p:nvPr/>
        </p:nvSpPr>
        <p:spPr>
          <a:xfrm>
            <a:off x="254442" y="198773"/>
            <a:ext cx="11937558" cy="11461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b="1" dirty="0">
                <a:solidFill>
                  <a:srgbClr val="153564"/>
                </a:solidFill>
                <a:latin typeface="Californian FB" panose="0207040306080B030204" pitchFamily="18" charset="0"/>
              </a:rPr>
              <a:t>Company Overview</a:t>
            </a:r>
            <a:br>
              <a:rPr lang="en-US" altLang="en-US" sz="3600" b="1" dirty="0">
                <a:solidFill>
                  <a:srgbClr val="153564"/>
                </a:solidFill>
                <a:latin typeface="Californian FB" panose="0207040306080B030204" pitchFamily="18" charset="0"/>
              </a:rPr>
            </a:br>
            <a:r>
              <a:rPr lang="en-US" altLang="en-US" sz="2000" b="1" dirty="0">
                <a:solidFill>
                  <a:srgbClr val="153564"/>
                </a:solidFill>
                <a:latin typeface="Californian FB" panose="0207040306080B030204" pitchFamily="18" charset="0"/>
              </a:rPr>
              <a:t>Management Team</a:t>
            </a:r>
            <a:endParaRPr lang="en-US" altLang="en-US" sz="2000" dirty="0">
              <a:solidFill>
                <a:srgbClr val="153564"/>
              </a:solidFill>
              <a:latin typeface="Californian FB" panose="0207040306080B030204" pitchFamily="18" charset="0"/>
            </a:endParaRPr>
          </a:p>
        </p:txBody>
      </p:sp>
      <p:cxnSp>
        <p:nvCxnSpPr>
          <p:cNvPr id="4" name="Straight Connector 3">
            <a:extLst>
              <a:ext uri="{FF2B5EF4-FFF2-40B4-BE49-F238E27FC236}">
                <a16:creationId xmlns:a16="http://schemas.microsoft.com/office/drawing/2014/main" id="{82D831E8-74AA-484F-89CA-401FC0977841}"/>
              </a:ext>
            </a:extLst>
          </p:cNvPr>
          <p:cNvCxnSpPr/>
          <p:nvPr/>
        </p:nvCxnSpPr>
        <p:spPr>
          <a:xfrm>
            <a:off x="327025" y="1182688"/>
            <a:ext cx="11233150" cy="0"/>
          </a:xfrm>
          <a:prstGeom prst="line">
            <a:avLst/>
          </a:prstGeom>
          <a:ln w="28575">
            <a:solidFill>
              <a:srgbClr val="323264"/>
            </a:solidFill>
          </a:ln>
        </p:spPr>
        <p:style>
          <a:lnRef idx="1">
            <a:schemeClr val="accent1"/>
          </a:lnRef>
          <a:fillRef idx="0">
            <a:schemeClr val="accent1"/>
          </a:fillRef>
          <a:effectRef idx="0">
            <a:schemeClr val="accent1"/>
          </a:effectRef>
          <a:fontRef idx="minor">
            <a:schemeClr val="tx1"/>
          </a:fontRef>
        </p:style>
      </p:cxnSp>
      <p:pic>
        <p:nvPicPr>
          <p:cNvPr id="5" name="Picture Placeholder 10">
            <a:extLst>
              <a:ext uri="{FF2B5EF4-FFF2-40B4-BE49-F238E27FC236}">
                <a16:creationId xmlns:a16="http://schemas.microsoft.com/office/drawing/2014/main" id="{66A91A4A-62FC-4052-AC0B-D23B5823E36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6534" t="-11" r="9926" b="11"/>
          <a:stretch/>
        </p:blipFill>
        <p:spPr>
          <a:xfrm>
            <a:off x="3513138" y="1627632"/>
            <a:ext cx="2559844" cy="3190875"/>
          </a:xfrm>
        </p:spPr>
      </p:pic>
      <p:pic>
        <p:nvPicPr>
          <p:cNvPr id="6" name="Picture Placeholder 16">
            <a:extLst>
              <a:ext uri="{FF2B5EF4-FFF2-40B4-BE49-F238E27FC236}">
                <a16:creationId xmlns:a16="http://schemas.microsoft.com/office/drawing/2014/main" id="{8A86E903-805D-4D47-A28F-73EB35AEED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966" r="42814"/>
          <a:stretch/>
        </p:blipFill>
        <p:spPr>
          <a:xfrm>
            <a:off x="6118040" y="1627283"/>
            <a:ext cx="2559844" cy="3190875"/>
          </a:xfrm>
        </p:spPr>
      </p:pic>
      <p:sp>
        <p:nvSpPr>
          <p:cNvPr id="9" name="Subtitle 2">
            <a:extLst>
              <a:ext uri="{FF2B5EF4-FFF2-40B4-BE49-F238E27FC236}">
                <a16:creationId xmlns:a16="http://schemas.microsoft.com/office/drawing/2014/main" id="{D9F1D5C8-B035-43CA-9402-23EBA9F4A402}"/>
              </a:ext>
            </a:extLst>
          </p:cNvPr>
          <p:cNvSpPr txBox="1">
            <a:spLocks/>
          </p:cNvSpPr>
          <p:nvPr/>
        </p:nvSpPr>
        <p:spPr>
          <a:xfrm>
            <a:off x="279061" y="3280309"/>
            <a:ext cx="2356593" cy="329676"/>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820"/>
              </a:lnSpc>
            </a:pPr>
            <a:r>
              <a:rPr lang="en-US" sz="1350" dirty="0">
                <a:solidFill>
                  <a:schemeClr val="tx1"/>
                </a:solidFill>
                <a:latin typeface="Californian FB" panose="0207040306080B030204" pitchFamily="18" charset="0"/>
                <a:ea typeface="Open Sans Light" panose="020B0306030504020204" pitchFamily="34" charset="0"/>
                <a:cs typeface="Open Sans Light" panose="020B0306030504020204" pitchFamily="34" charset="0"/>
              </a:rPr>
              <a:t>Executive Director &amp; CEO</a:t>
            </a:r>
            <a:endParaRPr lang="en-GB" sz="1350" dirty="0">
              <a:solidFill>
                <a:schemeClr val="tx1"/>
              </a:solidFill>
              <a:latin typeface="Californian FB" panose="0207040306080B030204" pitchFamily="18" charset="0"/>
              <a:ea typeface="Open Sans Light" panose="020B0306030504020204" pitchFamily="34" charset="0"/>
              <a:cs typeface="Open Sans Light" panose="020B0306030504020204" pitchFamily="34" charset="0"/>
            </a:endParaRPr>
          </a:p>
        </p:txBody>
      </p:sp>
      <p:sp>
        <p:nvSpPr>
          <p:cNvPr id="10" name="TextBox 9">
            <a:extLst>
              <a:ext uri="{FF2B5EF4-FFF2-40B4-BE49-F238E27FC236}">
                <a16:creationId xmlns:a16="http://schemas.microsoft.com/office/drawing/2014/main" id="{51697B21-4FAF-4421-AE57-FDFC93C38520}"/>
              </a:ext>
            </a:extLst>
          </p:cNvPr>
          <p:cNvSpPr txBox="1"/>
          <p:nvPr/>
        </p:nvSpPr>
        <p:spPr>
          <a:xfrm>
            <a:off x="690689" y="2945224"/>
            <a:ext cx="1804277" cy="353943"/>
          </a:xfrm>
          <a:prstGeom prst="rect">
            <a:avLst/>
          </a:prstGeom>
          <a:noFill/>
        </p:spPr>
        <p:txBody>
          <a:bodyPr wrap="square" rtlCol="0">
            <a:spAutoFit/>
          </a:bodyPr>
          <a:lstStyle/>
          <a:p>
            <a:pPr algn="ctr"/>
            <a:r>
              <a:rPr lang="en-GB" sz="1700" b="1" dirty="0">
                <a:latin typeface="Californian FB" panose="0207040306080B030204" pitchFamily="18" charset="0"/>
                <a:ea typeface="Open Sans Semibold" charset="0"/>
                <a:cs typeface="Open Sans Semibold" charset="0"/>
              </a:rPr>
              <a:t>Nephat Njengwa</a:t>
            </a:r>
          </a:p>
        </p:txBody>
      </p:sp>
      <p:sp>
        <p:nvSpPr>
          <p:cNvPr id="12" name="Subtitle 2">
            <a:extLst>
              <a:ext uri="{FF2B5EF4-FFF2-40B4-BE49-F238E27FC236}">
                <a16:creationId xmlns:a16="http://schemas.microsoft.com/office/drawing/2014/main" id="{C5CF7234-6AC9-45CB-B27C-0A3B25ABC3DB}"/>
              </a:ext>
            </a:extLst>
          </p:cNvPr>
          <p:cNvSpPr txBox="1">
            <a:spLocks/>
          </p:cNvSpPr>
          <p:nvPr/>
        </p:nvSpPr>
        <p:spPr>
          <a:xfrm>
            <a:off x="6046944" y="3175000"/>
            <a:ext cx="2356593" cy="560509"/>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820"/>
              </a:lnSpc>
            </a:pPr>
            <a:r>
              <a:rPr lang="en-US" sz="1350" dirty="0">
                <a:solidFill>
                  <a:schemeClr val="tx1"/>
                </a:solidFill>
                <a:latin typeface="Californian FB" panose="0207040306080B030204" pitchFamily="18" charset="0"/>
                <a:ea typeface="Open Sans Light" panose="020B0306030504020204" pitchFamily="34" charset="0"/>
                <a:cs typeface="Open Sans Light" panose="020B0306030504020204" pitchFamily="34" charset="0"/>
              </a:rPr>
              <a:t>Finance &amp; Administration Manager</a:t>
            </a:r>
            <a:endParaRPr lang="en-GB" sz="1350" dirty="0">
              <a:solidFill>
                <a:schemeClr val="tx1"/>
              </a:solidFill>
              <a:latin typeface="Californian FB" panose="0207040306080B030204" pitchFamily="18" charset="0"/>
              <a:ea typeface="Open Sans Light" panose="020B0306030504020204" pitchFamily="34" charset="0"/>
              <a:cs typeface="Open Sans Light" panose="020B0306030504020204" pitchFamily="34" charset="0"/>
            </a:endParaRPr>
          </a:p>
        </p:txBody>
      </p:sp>
      <p:sp>
        <p:nvSpPr>
          <p:cNvPr id="13" name="TextBox 12">
            <a:extLst>
              <a:ext uri="{FF2B5EF4-FFF2-40B4-BE49-F238E27FC236}">
                <a16:creationId xmlns:a16="http://schemas.microsoft.com/office/drawing/2014/main" id="{ECFAC686-5E27-4777-AD94-981B672207A5}"/>
              </a:ext>
            </a:extLst>
          </p:cNvPr>
          <p:cNvSpPr txBox="1"/>
          <p:nvPr/>
        </p:nvSpPr>
        <p:spPr>
          <a:xfrm>
            <a:off x="6451942" y="2909539"/>
            <a:ext cx="1616645" cy="353943"/>
          </a:xfrm>
          <a:prstGeom prst="rect">
            <a:avLst/>
          </a:prstGeom>
          <a:noFill/>
        </p:spPr>
        <p:txBody>
          <a:bodyPr wrap="square" rtlCol="0">
            <a:spAutoFit/>
          </a:bodyPr>
          <a:lstStyle/>
          <a:p>
            <a:pPr algn="ctr"/>
            <a:r>
              <a:rPr lang="en-GB" sz="1700" b="1" dirty="0">
                <a:latin typeface="Californian FB" panose="0207040306080B030204" pitchFamily="18" charset="0"/>
                <a:ea typeface="Open Sans Semibold" charset="0"/>
                <a:cs typeface="Open Sans Semibold" charset="0"/>
              </a:rPr>
              <a:t>Eric </a:t>
            </a:r>
            <a:r>
              <a:rPr lang="en-GB" sz="1700" b="1" dirty="0" err="1">
                <a:latin typeface="Californian FB" panose="0207040306080B030204" pitchFamily="18" charset="0"/>
                <a:ea typeface="Open Sans Semibold" charset="0"/>
                <a:cs typeface="Open Sans Semibold" charset="0"/>
              </a:rPr>
              <a:t>Wanjala</a:t>
            </a:r>
            <a:endParaRPr lang="en-GB" sz="1700" b="1" dirty="0">
              <a:latin typeface="Californian FB" panose="0207040306080B030204" pitchFamily="18" charset="0"/>
              <a:ea typeface="Open Sans Semibold" charset="0"/>
              <a:cs typeface="Open Sans Semibold" charset="0"/>
            </a:endParaRPr>
          </a:p>
        </p:txBody>
      </p:sp>
      <p:sp>
        <p:nvSpPr>
          <p:cNvPr id="14" name="Subtitle 2">
            <a:extLst>
              <a:ext uri="{FF2B5EF4-FFF2-40B4-BE49-F238E27FC236}">
                <a16:creationId xmlns:a16="http://schemas.microsoft.com/office/drawing/2014/main" id="{CDCB19F6-FA93-42C6-B718-EB3598BD1DAF}"/>
              </a:ext>
            </a:extLst>
          </p:cNvPr>
          <p:cNvSpPr txBox="1">
            <a:spLocks/>
          </p:cNvSpPr>
          <p:nvPr/>
        </p:nvSpPr>
        <p:spPr>
          <a:xfrm>
            <a:off x="516014" y="6150218"/>
            <a:ext cx="2356593" cy="329676"/>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820"/>
              </a:lnSpc>
            </a:pPr>
            <a:r>
              <a:rPr lang="en-US" sz="1350" dirty="0">
                <a:solidFill>
                  <a:srgbClr val="FF0000"/>
                </a:solidFill>
                <a:latin typeface="Californian FB" panose="0207040306080B030204" pitchFamily="18" charset="0"/>
                <a:ea typeface="Open Sans Light" panose="020B0306030504020204" pitchFamily="34" charset="0"/>
                <a:cs typeface="Open Sans Light" panose="020B0306030504020204" pitchFamily="34" charset="0"/>
              </a:rPr>
              <a:t>Factory Manager</a:t>
            </a:r>
            <a:endParaRPr lang="en-GB" sz="1350" dirty="0">
              <a:solidFill>
                <a:srgbClr val="FF0000"/>
              </a:solidFill>
              <a:latin typeface="Californian FB" panose="0207040306080B030204" pitchFamily="18" charset="0"/>
              <a:ea typeface="Open Sans Light" panose="020B0306030504020204" pitchFamily="34" charset="0"/>
              <a:cs typeface="Open Sans Light" panose="020B0306030504020204" pitchFamily="34" charset="0"/>
            </a:endParaRPr>
          </a:p>
        </p:txBody>
      </p:sp>
      <p:sp>
        <p:nvSpPr>
          <p:cNvPr id="15" name="TextBox 14">
            <a:extLst>
              <a:ext uri="{FF2B5EF4-FFF2-40B4-BE49-F238E27FC236}">
                <a16:creationId xmlns:a16="http://schemas.microsoft.com/office/drawing/2014/main" id="{19F56612-81E1-4A9F-8D8F-3854E3F9679D}"/>
              </a:ext>
            </a:extLst>
          </p:cNvPr>
          <p:cNvSpPr txBox="1"/>
          <p:nvPr/>
        </p:nvSpPr>
        <p:spPr>
          <a:xfrm>
            <a:off x="629744" y="5873860"/>
            <a:ext cx="2032202" cy="353943"/>
          </a:xfrm>
          <a:prstGeom prst="rect">
            <a:avLst/>
          </a:prstGeom>
          <a:noFill/>
        </p:spPr>
        <p:txBody>
          <a:bodyPr wrap="square" rtlCol="0">
            <a:spAutoFit/>
          </a:bodyPr>
          <a:lstStyle/>
          <a:p>
            <a:pPr algn="ctr"/>
            <a:r>
              <a:rPr lang="en-GB" sz="1700" b="1" dirty="0">
                <a:latin typeface="Californian FB" panose="0207040306080B030204" pitchFamily="18" charset="0"/>
                <a:ea typeface="Open Sans Semibold" charset="0"/>
                <a:cs typeface="Open Sans Semibold" charset="0"/>
              </a:rPr>
              <a:t>Kennedy </a:t>
            </a:r>
            <a:r>
              <a:rPr lang="en-GB" sz="1700" b="1" dirty="0" err="1">
                <a:latin typeface="Californian FB" panose="0207040306080B030204" pitchFamily="18" charset="0"/>
                <a:ea typeface="Open Sans Semibold" charset="0"/>
                <a:cs typeface="Open Sans Semibold" charset="0"/>
              </a:rPr>
              <a:t>Kadimah</a:t>
            </a:r>
            <a:endParaRPr lang="en-GB" sz="1700" b="1" dirty="0">
              <a:latin typeface="Californian FB" panose="0207040306080B030204" pitchFamily="18" charset="0"/>
              <a:ea typeface="Open Sans Semibold" charset="0"/>
              <a:cs typeface="Open Sans Semibold" charset="0"/>
            </a:endParaRPr>
          </a:p>
        </p:txBody>
      </p:sp>
      <p:sp>
        <p:nvSpPr>
          <p:cNvPr id="16" name="Subtitle 2">
            <a:extLst>
              <a:ext uri="{FF2B5EF4-FFF2-40B4-BE49-F238E27FC236}">
                <a16:creationId xmlns:a16="http://schemas.microsoft.com/office/drawing/2014/main" id="{6426DEF8-3D91-46D6-B073-3838849F387A}"/>
              </a:ext>
            </a:extLst>
          </p:cNvPr>
          <p:cNvSpPr txBox="1">
            <a:spLocks/>
          </p:cNvSpPr>
          <p:nvPr/>
        </p:nvSpPr>
        <p:spPr>
          <a:xfrm>
            <a:off x="6321291" y="6131149"/>
            <a:ext cx="2356593" cy="329676"/>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820"/>
              </a:lnSpc>
            </a:pPr>
            <a:r>
              <a:rPr lang="en-US" sz="1350" dirty="0">
                <a:solidFill>
                  <a:schemeClr val="tx1"/>
                </a:solidFill>
                <a:latin typeface="Californian FB" panose="0207040306080B030204" pitchFamily="18" charset="0"/>
                <a:ea typeface="Open Sans Light" panose="020B0306030504020204" pitchFamily="34" charset="0"/>
                <a:cs typeface="Open Sans Light" panose="020B0306030504020204" pitchFamily="34" charset="0"/>
              </a:rPr>
              <a:t>HOD Wiring Department</a:t>
            </a:r>
            <a:endParaRPr lang="en-GB" sz="1350" dirty="0">
              <a:solidFill>
                <a:schemeClr val="tx1"/>
              </a:solidFill>
              <a:latin typeface="Californian FB" panose="0207040306080B030204" pitchFamily="18" charset="0"/>
              <a:ea typeface="Open Sans Light" panose="020B0306030504020204" pitchFamily="34" charset="0"/>
              <a:cs typeface="Open Sans Light" panose="020B0306030504020204" pitchFamily="34" charset="0"/>
            </a:endParaRPr>
          </a:p>
        </p:txBody>
      </p:sp>
      <p:sp>
        <p:nvSpPr>
          <p:cNvPr id="17" name="TextBox 16">
            <a:extLst>
              <a:ext uri="{FF2B5EF4-FFF2-40B4-BE49-F238E27FC236}">
                <a16:creationId xmlns:a16="http://schemas.microsoft.com/office/drawing/2014/main" id="{A8E82BD9-85BD-48AD-9100-9E69624DB2FA}"/>
              </a:ext>
            </a:extLst>
          </p:cNvPr>
          <p:cNvSpPr txBox="1"/>
          <p:nvPr/>
        </p:nvSpPr>
        <p:spPr>
          <a:xfrm>
            <a:off x="6321291" y="5873860"/>
            <a:ext cx="1559617" cy="353943"/>
          </a:xfrm>
          <a:prstGeom prst="rect">
            <a:avLst/>
          </a:prstGeom>
          <a:noFill/>
        </p:spPr>
        <p:txBody>
          <a:bodyPr wrap="square" rtlCol="0">
            <a:spAutoFit/>
          </a:bodyPr>
          <a:lstStyle/>
          <a:p>
            <a:pPr algn="ctr"/>
            <a:r>
              <a:rPr lang="en-GB" sz="1700" b="1" dirty="0">
                <a:latin typeface="Californian FB" panose="0207040306080B030204" pitchFamily="18" charset="0"/>
                <a:ea typeface="Open Sans Semibold" charset="0"/>
                <a:cs typeface="Open Sans Semibold" charset="0"/>
              </a:rPr>
              <a:t>Allan </a:t>
            </a:r>
            <a:r>
              <a:rPr lang="en-GB" sz="1700" b="1" dirty="0" err="1">
                <a:latin typeface="Californian FB" panose="0207040306080B030204" pitchFamily="18" charset="0"/>
                <a:ea typeface="Open Sans Semibold" charset="0"/>
                <a:cs typeface="Open Sans Semibold" charset="0"/>
              </a:rPr>
              <a:t>Kisia</a:t>
            </a:r>
            <a:endParaRPr lang="en-GB" sz="1700" b="1" dirty="0">
              <a:latin typeface="Californian FB" panose="0207040306080B030204" pitchFamily="18" charset="0"/>
              <a:ea typeface="Open Sans Semibold" charset="0"/>
              <a:cs typeface="Open Sans Semibold" charset="0"/>
            </a:endParaRPr>
          </a:p>
        </p:txBody>
      </p:sp>
      <p:sp>
        <p:nvSpPr>
          <p:cNvPr id="21" name="Subtitle 2">
            <a:extLst>
              <a:ext uri="{FF2B5EF4-FFF2-40B4-BE49-F238E27FC236}">
                <a16:creationId xmlns:a16="http://schemas.microsoft.com/office/drawing/2014/main" id="{43165D7F-59E5-4BC7-8E8B-BCBE821C9471}"/>
              </a:ext>
            </a:extLst>
          </p:cNvPr>
          <p:cNvSpPr txBox="1">
            <a:spLocks/>
          </p:cNvSpPr>
          <p:nvPr/>
        </p:nvSpPr>
        <p:spPr>
          <a:xfrm>
            <a:off x="2445656" y="1466147"/>
            <a:ext cx="3777565" cy="244990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ct val="100000"/>
              </a:lnSpc>
            </a:pPr>
            <a:r>
              <a:rPr lang="en-US" sz="1100" dirty="0">
                <a:solidFill>
                  <a:schemeClr val="tx1"/>
                </a:solidFill>
                <a:latin typeface="Californian FB" panose="0207040306080B030204" pitchFamily="18" charset="0"/>
                <a:ea typeface="Lato Light" panose="020F0502020204030203" pitchFamily="34" charset="0"/>
                <a:cs typeface="Mukta ExtraLight" panose="020B0000000000000000" pitchFamily="34" charset="77"/>
              </a:rPr>
              <a:t>He Joined the company in January 2018 as Commercial Director and CFO until 1st April 2020 when he was appointed as the CEO. His work experience ranges from Financial Management, Business Development and General Administration for over 20 years. His previous appointments include Head of Business Development at </a:t>
            </a:r>
            <a:r>
              <a:rPr lang="en-US" sz="1100" dirty="0" err="1">
                <a:solidFill>
                  <a:schemeClr val="tx1"/>
                </a:solidFill>
                <a:latin typeface="Californian FB" panose="0207040306080B030204" pitchFamily="18" charset="0"/>
                <a:ea typeface="Lato Light" panose="020F0502020204030203" pitchFamily="34" charset="0"/>
                <a:cs typeface="Mukta ExtraLight" panose="020B0000000000000000" pitchFamily="34" charset="77"/>
              </a:rPr>
              <a:t>Questworks</a:t>
            </a:r>
            <a:r>
              <a:rPr lang="en-US" sz="1100" dirty="0">
                <a:solidFill>
                  <a:schemeClr val="tx1"/>
                </a:solidFill>
                <a:latin typeface="Californian FB" panose="0207040306080B030204" pitchFamily="18" charset="0"/>
                <a:ea typeface="Lato Light" panose="020F0502020204030203" pitchFamily="34" charset="0"/>
                <a:cs typeface="Mukta ExtraLight" panose="020B0000000000000000" pitchFamily="34" charset="77"/>
              </a:rPr>
              <a:t> Limited (Engineering, procurement and construction firm), University Secretary at Strathmore University, Group Finance Manager at Kenya Wine Agencies Limited and Internal Audit Manager at Longhorn Publishers Limited. </a:t>
            </a:r>
          </a:p>
          <a:p>
            <a:pPr algn="just">
              <a:lnSpc>
                <a:spcPct val="100000"/>
              </a:lnSpc>
            </a:pPr>
            <a:r>
              <a:rPr lang="en-US" sz="1100" dirty="0">
                <a:solidFill>
                  <a:schemeClr val="tx1"/>
                </a:solidFill>
                <a:latin typeface="Californian FB" panose="0207040306080B030204" pitchFamily="18" charset="0"/>
                <a:ea typeface="Lato Light" panose="020F0502020204030203" pitchFamily="34" charset="0"/>
                <a:cs typeface="Mukta ExtraLight" panose="020B0000000000000000" pitchFamily="34" charset="77"/>
              </a:rPr>
              <a:t>He holds an MBA and a Bachelor of Commerce (Accounting option) both from the University of Nairobi. He is a certified Public Accountant of Kenya (CPAK 1999) and a holder of Certified Public Secretary (CPS) final certificate.</a:t>
            </a:r>
            <a:endParaRPr lang="en-GB" sz="1100" dirty="0">
              <a:solidFill>
                <a:schemeClr val="tx1"/>
              </a:solidFill>
              <a:latin typeface="Californian FB" panose="0207040306080B030204" pitchFamily="18" charset="0"/>
              <a:ea typeface="Lato Light" panose="020F0502020204030203" pitchFamily="34" charset="0"/>
              <a:cs typeface="Mukta ExtraLight" panose="020B0000000000000000" pitchFamily="34" charset="77"/>
            </a:endParaRPr>
          </a:p>
        </p:txBody>
      </p:sp>
      <p:sp>
        <p:nvSpPr>
          <p:cNvPr id="22" name="Subtitle 2">
            <a:extLst>
              <a:ext uri="{FF2B5EF4-FFF2-40B4-BE49-F238E27FC236}">
                <a16:creationId xmlns:a16="http://schemas.microsoft.com/office/drawing/2014/main" id="{D117E2CF-98D2-42B8-891F-A2904DC421EE}"/>
              </a:ext>
            </a:extLst>
          </p:cNvPr>
          <p:cNvSpPr txBox="1">
            <a:spLocks/>
          </p:cNvSpPr>
          <p:nvPr/>
        </p:nvSpPr>
        <p:spPr>
          <a:xfrm>
            <a:off x="2476094" y="4245937"/>
            <a:ext cx="3641946" cy="1603516"/>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ct val="100000"/>
              </a:lnSpc>
            </a:pPr>
            <a:r>
              <a:rPr lang="en-US" sz="1100" dirty="0">
                <a:solidFill>
                  <a:schemeClr val="tx1"/>
                </a:solidFill>
                <a:latin typeface="Californian FB" panose="0207040306080B030204" pitchFamily="18" charset="0"/>
              </a:rPr>
              <a:t>He joined the company in September 2016 as the Quality Engineer and later Production engineer until 2020 when he was appointed as the HOD – Springs Department a post he held until 20th July 2022 when he was appointed as the Factory Manager. </a:t>
            </a:r>
          </a:p>
          <a:p>
            <a:pPr algn="just">
              <a:lnSpc>
                <a:spcPct val="100000"/>
              </a:lnSpc>
            </a:pPr>
            <a:r>
              <a:rPr lang="en-US" sz="1100" dirty="0">
                <a:solidFill>
                  <a:schemeClr val="tx1"/>
                </a:solidFill>
                <a:latin typeface="Californian FB" panose="0207040306080B030204" pitchFamily="18" charset="0"/>
              </a:rPr>
              <a:t>Kennedy is a Mechanical Engineering graduate of Jomo Kenyatta University of Agriculture and Technology (JKUAT)and a registered member with Engineering Board of Kenya (EBK). He has over 7 years experience in manufacturing</a:t>
            </a:r>
          </a:p>
        </p:txBody>
      </p:sp>
      <p:sp>
        <p:nvSpPr>
          <p:cNvPr id="23" name="Subtitle 2">
            <a:extLst>
              <a:ext uri="{FF2B5EF4-FFF2-40B4-BE49-F238E27FC236}">
                <a16:creationId xmlns:a16="http://schemas.microsoft.com/office/drawing/2014/main" id="{8EC1BF2C-E735-447F-9C5B-7E0B47ABD725}"/>
              </a:ext>
            </a:extLst>
          </p:cNvPr>
          <p:cNvSpPr txBox="1">
            <a:spLocks/>
          </p:cNvSpPr>
          <p:nvPr/>
        </p:nvSpPr>
        <p:spPr>
          <a:xfrm>
            <a:off x="7977300" y="1573376"/>
            <a:ext cx="3536131" cy="1252266"/>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r>
              <a:rPr lang="en-GB" sz="1100" dirty="0">
                <a:solidFill>
                  <a:schemeClr val="tx1"/>
                </a:solidFill>
                <a:latin typeface="Californian FB" panose="0207040306080B030204" pitchFamily="18" charset="0"/>
              </a:rPr>
              <a:t>He joined the company in May 2023 as a financial Accountant and currently serving as acting Finance &amp; Administration Manager. He is a graduate from Moi University with Bachelors of Economics and also a CPA- (K) finalist. He has over 6 years of experience in Finance and Accounting in NGO &amp;Manufacturing sector.</a:t>
            </a:r>
            <a:endParaRPr lang="en-US" sz="1100" dirty="0">
              <a:solidFill>
                <a:schemeClr val="tx1"/>
              </a:solidFill>
              <a:latin typeface="Californian FB" panose="0207040306080B030204" pitchFamily="18" charset="0"/>
            </a:endParaRPr>
          </a:p>
        </p:txBody>
      </p:sp>
      <p:sp>
        <p:nvSpPr>
          <p:cNvPr id="24" name="Subtitle 2">
            <a:extLst>
              <a:ext uri="{FF2B5EF4-FFF2-40B4-BE49-F238E27FC236}">
                <a16:creationId xmlns:a16="http://schemas.microsoft.com/office/drawing/2014/main" id="{D9793DDF-C369-4C20-B47F-C95771421BA0}"/>
              </a:ext>
            </a:extLst>
          </p:cNvPr>
          <p:cNvSpPr txBox="1">
            <a:spLocks/>
          </p:cNvSpPr>
          <p:nvPr/>
        </p:nvSpPr>
        <p:spPr>
          <a:xfrm>
            <a:off x="8115298" y="4253448"/>
            <a:ext cx="3536131" cy="1400383"/>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ct val="100000"/>
              </a:lnSpc>
            </a:pPr>
            <a:r>
              <a:rPr lang="en-US" sz="1100" dirty="0">
                <a:solidFill>
                  <a:schemeClr val="tx1"/>
                </a:solidFill>
                <a:latin typeface="Californian FB" panose="0207040306080B030204" pitchFamily="18" charset="0"/>
                <a:ea typeface="Lato Light" panose="020F0502020204030203" pitchFamily="34" charset="0"/>
                <a:cs typeface="Mukta ExtraLight" panose="020B0000000000000000" pitchFamily="34" charset="77"/>
              </a:rPr>
              <a:t>He joined the company in March 1989 as Production Supervisor. He was appointed Head of department for Wiring Harness in 2014. He has over 30 years of work experience in various fields such as Harness Development, Quality Control, Harness Production and Procurement. He holds Higher National Diploma in Electrical and Electronics from The Kenya Polytechnic currently the Technical University of Kenya</a:t>
            </a:r>
          </a:p>
        </p:txBody>
      </p:sp>
      <p:pic>
        <p:nvPicPr>
          <p:cNvPr id="7" name="Picture 6">
            <a:extLst>
              <a:ext uri="{FF2B5EF4-FFF2-40B4-BE49-F238E27FC236}">
                <a16:creationId xmlns:a16="http://schemas.microsoft.com/office/drawing/2014/main" id="{DA8E0171-8559-47C1-A160-8C1008E61773}"/>
              </a:ext>
            </a:extLst>
          </p:cNvPr>
          <p:cNvPicPr>
            <a:picLocks noChangeAspect="1"/>
          </p:cNvPicPr>
          <p:nvPr/>
        </p:nvPicPr>
        <p:blipFill>
          <a:blip r:embed="rId4"/>
          <a:stretch>
            <a:fillRect/>
          </a:stretch>
        </p:blipFill>
        <p:spPr>
          <a:xfrm>
            <a:off x="834147" y="4213824"/>
            <a:ext cx="1623397" cy="1526638"/>
          </a:xfrm>
          <a:prstGeom prst="rect">
            <a:avLst/>
          </a:prstGeom>
        </p:spPr>
      </p:pic>
      <p:pic>
        <p:nvPicPr>
          <p:cNvPr id="8" name="Picture 7">
            <a:extLst>
              <a:ext uri="{FF2B5EF4-FFF2-40B4-BE49-F238E27FC236}">
                <a16:creationId xmlns:a16="http://schemas.microsoft.com/office/drawing/2014/main" id="{AB7CEDA9-AF97-4877-BBEC-7D28E7E237F0}"/>
              </a:ext>
            </a:extLst>
          </p:cNvPr>
          <p:cNvPicPr>
            <a:picLocks noChangeAspect="1"/>
          </p:cNvPicPr>
          <p:nvPr/>
        </p:nvPicPr>
        <p:blipFill>
          <a:blip r:embed="rId5"/>
          <a:stretch>
            <a:fillRect/>
          </a:stretch>
        </p:blipFill>
        <p:spPr>
          <a:xfrm>
            <a:off x="6451942" y="4251208"/>
            <a:ext cx="1520221" cy="1489254"/>
          </a:xfrm>
          <a:prstGeom prst="rect">
            <a:avLst/>
          </a:prstGeom>
        </p:spPr>
      </p:pic>
      <p:pic>
        <p:nvPicPr>
          <p:cNvPr id="11" name="Picture 10">
            <a:extLst>
              <a:ext uri="{FF2B5EF4-FFF2-40B4-BE49-F238E27FC236}">
                <a16:creationId xmlns:a16="http://schemas.microsoft.com/office/drawing/2014/main" id="{B240699B-F080-46B6-BC3D-57D1396B4190}"/>
              </a:ext>
            </a:extLst>
          </p:cNvPr>
          <p:cNvPicPr>
            <a:picLocks noChangeAspect="1"/>
          </p:cNvPicPr>
          <p:nvPr/>
        </p:nvPicPr>
        <p:blipFill>
          <a:blip r:embed="rId6"/>
          <a:stretch>
            <a:fillRect/>
          </a:stretch>
        </p:blipFill>
        <p:spPr>
          <a:xfrm>
            <a:off x="1046402" y="1604070"/>
            <a:ext cx="1170533" cy="1268078"/>
          </a:xfrm>
          <a:prstGeom prst="rect">
            <a:avLst/>
          </a:prstGeom>
        </p:spPr>
      </p:pic>
      <p:pic>
        <p:nvPicPr>
          <p:cNvPr id="18" name="Picture 17">
            <a:extLst>
              <a:ext uri="{FF2B5EF4-FFF2-40B4-BE49-F238E27FC236}">
                <a16:creationId xmlns:a16="http://schemas.microsoft.com/office/drawing/2014/main" id="{632626E2-4A3B-4580-857A-F08D1950177A}"/>
              </a:ext>
            </a:extLst>
          </p:cNvPr>
          <p:cNvPicPr>
            <a:picLocks noChangeAspect="1"/>
          </p:cNvPicPr>
          <p:nvPr/>
        </p:nvPicPr>
        <p:blipFill>
          <a:blip r:embed="rId7"/>
          <a:stretch>
            <a:fillRect/>
          </a:stretch>
        </p:blipFill>
        <p:spPr>
          <a:xfrm>
            <a:off x="6446636" y="1378290"/>
            <a:ext cx="1432316" cy="1390081"/>
          </a:xfrm>
          <a:prstGeom prst="rect">
            <a:avLst/>
          </a:prstGeom>
        </p:spPr>
      </p:pic>
    </p:spTree>
    <p:extLst>
      <p:ext uri="{BB962C8B-B14F-4D97-AF65-F5344CB8AC3E}">
        <p14:creationId xmlns:p14="http://schemas.microsoft.com/office/powerpoint/2010/main" val="120924197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4E46C0-3790-445F-AB98-CF6B6FC158DF}"/>
              </a:ext>
            </a:extLst>
          </p:cNvPr>
          <p:cNvSpPr txBox="1">
            <a:spLocks/>
          </p:cNvSpPr>
          <p:nvPr/>
        </p:nvSpPr>
        <p:spPr>
          <a:xfrm>
            <a:off x="254442" y="179723"/>
            <a:ext cx="11937558" cy="11461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b="1" dirty="0">
                <a:solidFill>
                  <a:srgbClr val="153564"/>
                </a:solidFill>
                <a:latin typeface="Californian FB" panose="0207040306080B030204" pitchFamily="18" charset="0"/>
              </a:rPr>
              <a:t>Company Overview</a:t>
            </a:r>
            <a:br>
              <a:rPr lang="en-US" altLang="en-US" sz="3600" b="1" dirty="0">
                <a:solidFill>
                  <a:srgbClr val="153564"/>
                </a:solidFill>
                <a:latin typeface="Californian FB" panose="0207040306080B030204" pitchFamily="18" charset="0"/>
              </a:rPr>
            </a:br>
            <a:r>
              <a:rPr lang="en-US" altLang="en-US" sz="2000" b="1" dirty="0">
                <a:solidFill>
                  <a:srgbClr val="153564"/>
                </a:solidFill>
                <a:latin typeface="Californian FB" panose="0207040306080B030204" pitchFamily="18" charset="0"/>
              </a:rPr>
              <a:t>Management</a:t>
            </a:r>
            <a:endParaRPr lang="en-US" altLang="en-US" sz="2000" dirty="0">
              <a:solidFill>
                <a:srgbClr val="153564"/>
              </a:solidFill>
              <a:latin typeface="Californian FB" panose="0207040306080B030204" pitchFamily="18" charset="0"/>
            </a:endParaRPr>
          </a:p>
        </p:txBody>
      </p:sp>
      <p:cxnSp>
        <p:nvCxnSpPr>
          <p:cNvPr id="4" name="Straight Connector 3">
            <a:extLst>
              <a:ext uri="{FF2B5EF4-FFF2-40B4-BE49-F238E27FC236}">
                <a16:creationId xmlns:a16="http://schemas.microsoft.com/office/drawing/2014/main" id="{82D831E8-74AA-484F-89CA-401FC0977841}"/>
              </a:ext>
            </a:extLst>
          </p:cNvPr>
          <p:cNvCxnSpPr>
            <a:cxnSpLocks/>
          </p:cNvCxnSpPr>
          <p:nvPr/>
        </p:nvCxnSpPr>
        <p:spPr>
          <a:xfrm>
            <a:off x="327025" y="1182688"/>
            <a:ext cx="11579225" cy="0"/>
          </a:xfrm>
          <a:prstGeom prst="line">
            <a:avLst/>
          </a:prstGeom>
          <a:ln w="28575">
            <a:solidFill>
              <a:srgbClr val="323264"/>
            </a:solidFill>
          </a:ln>
        </p:spPr>
        <p:style>
          <a:lnRef idx="1">
            <a:schemeClr val="accent1"/>
          </a:lnRef>
          <a:fillRef idx="0">
            <a:schemeClr val="accent1"/>
          </a:fillRef>
          <a:effectRef idx="0">
            <a:schemeClr val="accent1"/>
          </a:effectRef>
          <a:fontRef idx="minor">
            <a:schemeClr val="tx1"/>
          </a:fontRef>
        </p:style>
      </p:cxnSp>
      <p:pic>
        <p:nvPicPr>
          <p:cNvPr id="5" name="Picture Placeholder 10">
            <a:extLst>
              <a:ext uri="{FF2B5EF4-FFF2-40B4-BE49-F238E27FC236}">
                <a16:creationId xmlns:a16="http://schemas.microsoft.com/office/drawing/2014/main" id="{66A91A4A-62FC-4052-AC0B-D23B5823E36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6534" t="-11" r="9926" b="11"/>
          <a:stretch/>
        </p:blipFill>
        <p:spPr>
          <a:xfrm>
            <a:off x="3513138" y="1627632"/>
            <a:ext cx="2559844" cy="3190875"/>
          </a:xfrm>
        </p:spPr>
      </p:pic>
      <p:pic>
        <p:nvPicPr>
          <p:cNvPr id="6" name="Picture Placeholder 16">
            <a:extLst>
              <a:ext uri="{FF2B5EF4-FFF2-40B4-BE49-F238E27FC236}">
                <a16:creationId xmlns:a16="http://schemas.microsoft.com/office/drawing/2014/main" id="{8A86E903-805D-4D47-A28F-73EB35AEED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966" r="42814"/>
          <a:stretch/>
        </p:blipFill>
        <p:spPr>
          <a:xfrm>
            <a:off x="7792140" y="1606056"/>
            <a:ext cx="2559844" cy="3190875"/>
          </a:xfrm>
        </p:spPr>
      </p:pic>
      <p:sp>
        <p:nvSpPr>
          <p:cNvPr id="9" name="Subtitle 2">
            <a:extLst>
              <a:ext uri="{FF2B5EF4-FFF2-40B4-BE49-F238E27FC236}">
                <a16:creationId xmlns:a16="http://schemas.microsoft.com/office/drawing/2014/main" id="{D9F1D5C8-B035-43CA-9402-23EBA9F4A402}"/>
              </a:ext>
            </a:extLst>
          </p:cNvPr>
          <p:cNvSpPr txBox="1">
            <a:spLocks/>
          </p:cNvSpPr>
          <p:nvPr/>
        </p:nvSpPr>
        <p:spPr>
          <a:xfrm>
            <a:off x="-219637" y="3043969"/>
            <a:ext cx="2356593" cy="329676"/>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820"/>
              </a:lnSpc>
            </a:pPr>
            <a:r>
              <a:rPr lang="en-US" sz="1100" dirty="0">
                <a:solidFill>
                  <a:schemeClr val="tx1"/>
                </a:solidFill>
                <a:latin typeface="Californian FB" panose="0207040306080B030204" pitchFamily="18" charset="0"/>
                <a:ea typeface="Open Sans Light" panose="020B0306030504020204" pitchFamily="34" charset="0"/>
                <a:cs typeface="Open Sans Light" panose="020B0306030504020204" pitchFamily="34" charset="0"/>
              </a:rPr>
              <a:t>HOD Engineering Department</a:t>
            </a:r>
            <a:endParaRPr lang="en-GB" sz="1100" dirty="0">
              <a:solidFill>
                <a:schemeClr val="tx1"/>
              </a:solidFill>
              <a:latin typeface="Californian FB" panose="0207040306080B030204" pitchFamily="18" charset="0"/>
              <a:ea typeface="Open Sans Light" panose="020B0306030504020204" pitchFamily="34" charset="0"/>
              <a:cs typeface="Open Sans Light" panose="020B0306030504020204" pitchFamily="34" charset="0"/>
            </a:endParaRPr>
          </a:p>
        </p:txBody>
      </p:sp>
      <p:sp>
        <p:nvSpPr>
          <p:cNvPr id="10" name="TextBox 9">
            <a:extLst>
              <a:ext uri="{FF2B5EF4-FFF2-40B4-BE49-F238E27FC236}">
                <a16:creationId xmlns:a16="http://schemas.microsoft.com/office/drawing/2014/main" id="{51697B21-4FAF-4421-AE57-FDFC93C38520}"/>
              </a:ext>
            </a:extLst>
          </p:cNvPr>
          <p:cNvSpPr txBox="1"/>
          <p:nvPr/>
        </p:nvSpPr>
        <p:spPr>
          <a:xfrm>
            <a:off x="-128490" y="2817456"/>
            <a:ext cx="2061135" cy="276999"/>
          </a:xfrm>
          <a:prstGeom prst="rect">
            <a:avLst/>
          </a:prstGeom>
          <a:noFill/>
        </p:spPr>
        <p:txBody>
          <a:bodyPr wrap="square" rtlCol="0">
            <a:spAutoFit/>
          </a:bodyPr>
          <a:lstStyle/>
          <a:p>
            <a:pPr algn="ctr"/>
            <a:r>
              <a:rPr lang="en-GB" sz="1200" b="1" dirty="0">
                <a:latin typeface="Californian FB" panose="0207040306080B030204" pitchFamily="18" charset="0"/>
                <a:ea typeface="Open Sans Semibold" charset="0"/>
                <a:cs typeface="Open Sans Semibold" charset="0"/>
              </a:rPr>
              <a:t>Shadrack </a:t>
            </a:r>
            <a:r>
              <a:rPr lang="en-GB" sz="1200" b="1" dirty="0" err="1">
                <a:latin typeface="Californian FB" panose="0207040306080B030204" pitchFamily="18" charset="0"/>
                <a:ea typeface="Open Sans Semibold" charset="0"/>
                <a:cs typeface="Open Sans Semibold" charset="0"/>
              </a:rPr>
              <a:t>Nyandiko</a:t>
            </a:r>
            <a:endParaRPr lang="en-GB" sz="1200" b="1" dirty="0">
              <a:latin typeface="Californian FB" panose="0207040306080B030204" pitchFamily="18" charset="0"/>
              <a:ea typeface="Open Sans Semibold" charset="0"/>
              <a:cs typeface="Open Sans Semibold" charset="0"/>
            </a:endParaRPr>
          </a:p>
        </p:txBody>
      </p:sp>
      <p:sp>
        <p:nvSpPr>
          <p:cNvPr id="12" name="Subtitle 2">
            <a:extLst>
              <a:ext uri="{FF2B5EF4-FFF2-40B4-BE49-F238E27FC236}">
                <a16:creationId xmlns:a16="http://schemas.microsoft.com/office/drawing/2014/main" id="{C5CF7234-6AC9-45CB-B27C-0A3B25ABC3DB}"/>
              </a:ext>
            </a:extLst>
          </p:cNvPr>
          <p:cNvSpPr txBox="1">
            <a:spLocks/>
          </p:cNvSpPr>
          <p:nvPr/>
        </p:nvSpPr>
        <p:spPr>
          <a:xfrm>
            <a:off x="7410621" y="2900004"/>
            <a:ext cx="2356593" cy="329676"/>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820"/>
              </a:lnSpc>
            </a:pPr>
            <a:r>
              <a:rPr lang="en-US" sz="1100" dirty="0">
                <a:solidFill>
                  <a:schemeClr val="tx1"/>
                </a:solidFill>
                <a:latin typeface="Californian FB" panose="0207040306080B030204" pitchFamily="18" charset="0"/>
                <a:ea typeface="Open Sans Light" panose="020B0306030504020204" pitchFamily="34" charset="0"/>
                <a:cs typeface="Open Sans Light" panose="020B0306030504020204" pitchFamily="34" charset="0"/>
              </a:rPr>
              <a:t>Human Resource Manager</a:t>
            </a:r>
            <a:endParaRPr lang="en-GB" sz="1100" dirty="0">
              <a:solidFill>
                <a:schemeClr val="tx1"/>
              </a:solidFill>
              <a:latin typeface="Californian FB" panose="0207040306080B030204" pitchFamily="18" charset="0"/>
              <a:ea typeface="Open Sans Light" panose="020B0306030504020204" pitchFamily="34" charset="0"/>
              <a:cs typeface="Open Sans Light" panose="020B0306030504020204" pitchFamily="34" charset="0"/>
            </a:endParaRPr>
          </a:p>
        </p:txBody>
      </p:sp>
      <p:sp>
        <p:nvSpPr>
          <p:cNvPr id="13" name="TextBox 12">
            <a:extLst>
              <a:ext uri="{FF2B5EF4-FFF2-40B4-BE49-F238E27FC236}">
                <a16:creationId xmlns:a16="http://schemas.microsoft.com/office/drawing/2014/main" id="{ECFAC686-5E27-4777-AD94-981B672207A5}"/>
              </a:ext>
            </a:extLst>
          </p:cNvPr>
          <p:cNvSpPr txBox="1"/>
          <p:nvPr/>
        </p:nvSpPr>
        <p:spPr>
          <a:xfrm>
            <a:off x="7557875" y="2718277"/>
            <a:ext cx="2062087" cy="276999"/>
          </a:xfrm>
          <a:prstGeom prst="rect">
            <a:avLst/>
          </a:prstGeom>
          <a:noFill/>
        </p:spPr>
        <p:txBody>
          <a:bodyPr wrap="square" rtlCol="0">
            <a:spAutoFit/>
          </a:bodyPr>
          <a:lstStyle/>
          <a:p>
            <a:pPr algn="ctr"/>
            <a:r>
              <a:rPr lang="en-GB" sz="1200" b="1" dirty="0">
                <a:latin typeface="Californian FB" panose="0207040306080B030204" pitchFamily="18" charset="0"/>
                <a:ea typeface="Open Sans Semibold" charset="0"/>
                <a:cs typeface="Open Sans Semibold" charset="0"/>
              </a:rPr>
              <a:t>Fancy </a:t>
            </a:r>
            <a:r>
              <a:rPr lang="en-GB" sz="1200" b="1" dirty="0" err="1">
                <a:latin typeface="Californian FB" panose="0207040306080B030204" pitchFamily="18" charset="0"/>
                <a:ea typeface="Open Sans Semibold" charset="0"/>
                <a:cs typeface="Open Sans Semibold" charset="0"/>
              </a:rPr>
              <a:t>Cherono</a:t>
            </a:r>
            <a:r>
              <a:rPr lang="en-GB" sz="1200" b="1" dirty="0">
                <a:latin typeface="Californian FB" panose="0207040306080B030204" pitchFamily="18" charset="0"/>
                <a:ea typeface="Open Sans Semibold" charset="0"/>
                <a:cs typeface="Open Sans Semibold" charset="0"/>
              </a:rPr>
              <a:t> </a:t>
            </a:r>
            <a:r>
              <a:rPr lang="en-GB" sz="1200" b="1" dirty="0" err="1">
                <a:latin typeface="Californian FB" panose="0207040306080B030204" pitchFamily="18" charset="0"/>
                <a:ea typeface="Open Sans Semibold" charset="0"/>
                <a:cs typeface="Open Sans Semibold" charset="0"/>
              </a:rPr>
              <a:t>Rono</a:t>
            </a:r>
            <a:endParaRPr lang="en-GB" sz="1200" b="1" dirty="0">
              <a:latin typeface="Californian FB" panose="0207040306080B030204" pitchFamily="18" charset="0"/>
              <a:ea typeface="Open Sans Semibold" charset="0"/>
              <a:cs typeface="Open Sans Semibold" charset="0"/>
            </a:endParaRPr>
          </a:p>
        </p:txBody>
      </p:sp>
      <p:sp>
        <p:nvSpPr>
          <p:cNvPr id="14" name="Subtitle 2">
            <a:extLst>
              <a:ext uri="{FF2B5EF4-FFF2-40B4-BE49-F238E27FC236}">
                <a16:creationId xmlns:a16="http://schemas.microsoft.com/office/drawing/2014/main" id="{CDCB19F6-FA93-42C6-B718-EB3598BD1DAF}"/>
              </a:ext>
            </a:extLst>
          </p:cNvPr>
          <p:cNvSpPr txBox="1">
            <a:spLocks/>
          </p:cNvSpPr>
          <p:nvPr/>
        </p:nvSpPr>
        <p:spPr>
          <a:xfrm>
            <a:off x="254442" y="5832823"/>
            <a:ext cx="2032202" cy="789609"/>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820"/>
              </a:lnSpc>
            </a:pPr>
            <a:r>
              <a:rPr lang="en-US" sz="1300" dirty="0">
                <a:solidFill>
                  <a:schemeClr val="tx1"/>
                </a:solidFill>
                <a:latin typeface="Californian FB" panose="0207040306080B030204" pitchFamily="18" charset="0"/>
                <a:ea typeface="Open Sans Light" panose="020B0306030504020204" pitchFamily="34" charset="0"/>
                <a:cs typeface="Open Sans Light" panose="020B0306030504020204" pitchFamily="34" charset="0"/>
              </a:rPr>
              <a:t>Quality Improvement Coordinator &amp; Ag ESG </a:t>
            </a:r>
            <a:r>
              <a:rPr lang="en-US" sz="1300" dirty="0" err="1">
                <a:solidFill>
                  <a:schemeClr val="tx1"/>
                </a:solidFill>
                <a:latin typeface="Californian FB" panose="0207040306080B030204" pitchFamily="18" charset="0"/>
                <a:ea typeface="Open Sans Light" panose="020B0306030504020204" pitchFamily="34" charset="0"/>
                <a:cs typeface="Open Sans Light" panose="020B0306030504020204" pitchFamily="34" charset="0"/>
              </a:rPr>
              <a:t>Mgr</a:t>
            </a:r>
            <a:endParaRPr lang="en-GB" sz="1300" dirty="0">
              <a:solidFill>
                <a:schemeClr val="tx1"/>
              </a:solidFill>
              <a:latin typeface="Californian FB" panose="0207040306080B030204" pitchFamily="18" charset="0"/>
              <a:ea typeface="Open Sans Light" panose="020B0306030504020204" pitchFamily="34" charset="0"/>
              <a:cs typeface="Open Sans Light" panose="020B0306030504020204" pitchFamily="34" charset="0"/>
            </a:endParaRPr>
          </a:p>
        </p:txBody>
      </p:sp>
      <p:sp>
        <p:nvSpPr>
          <p:cNvPr id="15" name="TextBox 14">
            <a:extLst>
              <a:ext uri="{FF2B5EF4-FFF2-40B4-BE49-F238E27FC236}">
                <a16:creationId xmlns:a16="http://schemas.microsoft.com/office/drawing/2014/main" id="{19F56612-81E1-4A9F-8D8F-3854E3F9679D}"/>
              </a:ext>
            </a:extLst>
          </p:cNvPr>
          <p:cNvSpPr txBox="1"/>
          <p:nvPr/>
        </p:nvSpPr>
        <p:spPr>
          <a:xfrm>
            <a:off x="254442" y="5602720"/>
            <a:ext cx="2032202" cy="307777"/>
          </a:xfrm>
          <a:prstGeom prst="rect">
            <a:avLst/>
          </a:prstGeom>
          <a:noFill/>
        </p:spPr>
        <p:txBody>
          <a:bodyPr wrap="square" rtlCol="0">
            <a:spAutoFit/>
          </a:bodyPr>
          <a:lstStyle/>
          <a:p>
            <a:r>
              <a:rPr lang="en-GB" sz="1400" b="1" dirty="0">
                <a:latin typeface="Californian FB" panose="0207040306080B030204" pitchFamily="18" charset="0"/>
                <a:ea typeface="Open Sans Semibold" charset="0"/>
                <a:cs typeface="Open Sans Semibold" charset="0"/>
              </a:rPr>
              <a:t>Robert </a:t>
            </a:r>
            <a:r>
              <a:rPr lang="en-GB" sz="1400" b="1" dirty="0" err="1">
                <a:latin typeface="Californian FB" panose="0207040306080B030204" pitchFamily="18" charset="0"/>
                <a:ea typeface="Open Sans Semibold" charset="0"/>
                <a:cs typeface="Open Sans Semibold" charset="0"/>
              </a:rPr>
              <a:t>Wabuge</a:t>
            </a:r>
            <a:endParaRPr lang="en-GB" sz="1400" b="1" dirty="0">
              <a:latin typeface="Californian FB" panose="0207040306080B030204" pitchFamily="18" charset="0"/>
              <a:ea typeface="Open Sans Semibold" charset="0"/>
              <a:cs typeface="Open Sans Semibold" charset="0"/>
            </a:endParaRPr>
          </a:p>
        </p:txBody>
      </p:sp>
      <p:sp>
        <p:nvSpPr>
          <p:cNvPr id="21" name="Subtitle 2">
            <a:extLst>
              <a:ext uri="{FF2B5EF4-FFF2-40B4-BE49-F238E27FC236}">
                <a16:creationId xmlns:a16="http://schemas.microsoft.com/office/drawing/2014/main" id="{43165D7F-59E5-4BC7-8E8B-BCBE821C9471}"/>
              </a:ext>
            </a:extLst>
          </p:cNvPr>
          <p:cNvSpPr txBox="1">
            <a:spLocks/>
          </p:cNvSpPr>
          <p:nvPr/>
        </p:nvSpPr>
        <p:spPr>
          <a:xfrm>
            <a:off x="1569639" y="1434956"/>
            <a:ext cx="2454353" cy="143116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ct val="100000"/>
              </a:lnSpc>
            </a:pPr>
            <a:r>
              <a:rPr lang="en-US" sz="1100" dirty="0">
                <a:solidFill>
                  <a:schemeClr val="tx1"/>
                </a:solidFill>
                <a:latin typeface="Californian FB" panose="0207040306080B030204" pitchFamily="18" charset="0"/>
                <a:ea typeface="Lato Light" panose="020F0502020204030203" pitchFamily="34" charset="0"/>
                <a:cs typeface="Mukta ExtraLight" panose="020B0000000000000000" pitchFamily="34" charset="77"/>
              </a:rPr>
              <a:t>He Joined the company in January 1984 as   Production Supervisor, spring department, logistics department and later Head of Department</a:t>
            </a:r>
          </a:p>
          <a:p>
            <a:pPr algn="just">
              <a:lnSpc>
                <a:spcPct val="100000"/>
              </a:lnSpc>
            </a:pPr>
            <a:r>
              <a:rPr lang="en-US" sz="1100" dirty="0">
                <a:solidFill>
                  <a:schemeClr val="tx1"/>
                </a:solidFill>
                <a:latin typeface="Californian FB" panose="0207040306080B030204" pitchFamily="18" charset="0"/>
                <a:ea typeface="Lato Light" panose="020F0502020204030203" pitchFamily="34" charset="0"/>
                <a:cs typeface="Mukta ExtraLight" panose="020B0000000000000000" pitchFamily="34" charset="77"/>
              </a:rPr>
              <a:t>His work experience ranges from Sheet metal work, Quality Control and Die fabrication for close to 40 years</a:t>
            </a:r>
          </a:p>
          <a:p>
            <a:pPr algn="just">
              <a:lnSpc>
                <a:spcPct val="100000"/>
              </a:lnSpc>
            </a:pPr>
            <a:endParaRPr lang="en-GB" sz="900" dirty="0">
              <a:solidFill>
                <a:schemeClr val="tx1"/>
              </a:solidFill>
              <a:latin typeface="Californian FB" panose="0207040306080B030204" pitchFamily="18" charset="0"/>
              <a:ea typeface="Lato Light" panose="020F0502020204030203" pitchFamily="34" charset="0"/>
              <a:cs typeface="Mukta ExtraLight" panose="020B0000000000000000" pitchFamily="34" charset="77"/>
            </a:endParaRPr>
          </a:p>
        </p:txBody>
      </p:sp>
      <p:sp>
        <p:nvSpPr>
          <p:cNvPr id="22" name="Subtitle 2">
            <a:extLst>
              <a:ext uri="{FF2B5EF4-FFF2-40B4-BE49-F238E27FC236}">
                <a16:creationId xmlns:a16="http://schemas.microsoft.com/office/drawing/2014/main" id="{D117E2CF-98D2-42B8-891F-A2904DC421EE}"/>
              </a:ext>
            </a:extLst>
          </p:cNvPr>
          <p:cNvSpPr txBox="1">
            <a:spLocks/>
          </p:cNvSpPr>
          <p:nvPr/>
        </p:nvSpPr>
        <p:spPr>
          <a:xfrm>
            <a:off x="1694422" y="4385554"/>
            <a:ext cx="2461339" cy="1569660"/>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ct val="100000"/>
              </a:lnSpc>
            </a:pPr>
            <a:r>
              <a:rPr lang="en-US" sz="1100" dirty="0">
                <a:solidFill>
                  <a:schemeClr val="tx1"/>
                </a:solidFill>
                <a:latin typeface="Californian FB" panose="0207040306080B030204" pitchFamily="18" charset="0"/>
              </a:rPr>
              <a:t>He joined the company in may 2021. He has more than 17 years of experience in various fields manufacturing. Previously, held various technical roles with Mars Wrigley -Dubai including production plant operations, Quality control, Food safety, plant maintenance, Waste management, Health, safety and environmental management.</a:t>
            </a:r>
          </a:p>
        </p:txBody>
      </p:sp>
      <p:sp>
        <p:nvSpPr>
          <p:cNvPr id="23" name="Subtitle 2">
            <a:extLst>
              <a:ext uri="{FF2B5EF4-FFF2-40B4-BE49-F238E27FC236}">
                <a16:creationId xmlns:a16="http://schemas.microsoft.com/office/drawing/2014/main" id="{8EC1BF2C-E735-447F-9C5B-7E0B47ABD725}"/>
              </a:ext>
            </a:extLst>
          </p:cNvPr>
          <p:cNvSpPr txBox="1">
            <a:spLocks/>
          </p:cNvSpPr>
          <p:nvPr/>
        </p:nvSpPr>
        <p:spPr>
          <a:xfrm>
            <a:off x="9449821" y="1325898"/>
            <a:ext cx="2621321" cy="2145203"/>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GB" sz="1100" dirty="0">
                <a:solidFill>
                  <a:schemeClr val="tx1"/>
                </a:solidFill>
                <a:latin typeface="Californian FB" panose="0207040306080B030204" pitchFamily="18" charset="0"/>
              </a:rPr>
              <a:t>She Joined the company in August 2023 as H R Manager. She  holds a Diploma in Human Resources Management  and  a graduate from </a:t>
            </a:r>
            <a:r>
              <a:rPr lang="en-GB" sz="1100" dirty="0" err="1">
                <a:solidFill>
                  <a:schemeClr val="tx1"/>
                </a:solidFill>
                <a:latin typeface="Californian FB" panose="0207040306080B030204" pitchFamily="18" charset="0"/>
              </a:rPr>
              <a:t>Mt.Kenya</a:t>
            </a:r>
            <a:r>
              <a:rPr lang="en-GB" sz="1100" dirty="0">
                <a:solidFill>
                  <a:schemeClr val="tx1"/>
                </a:solidFill>
                <a:latin typeface="Californian FB" panose="0207040306080B030204" pitchFamily="18" charset="0"/>
              </a:rPr>
              <a:t> University with Bachelors of Business management Human Resources management . She is a certified Human Resource professional CHRP-K  and a Certified Human Resource Auditor.</a:t>
            </a:r>
            <a:endParaRPr lang="en-US" sz="1100" dirty="0">
              <a:solidFill>
                <a:schemeClr val="tx1"/>
              </a:solidFill>
              <a:latin typeface="Californian FB" panose="0207040306080B030204" pitchFamily="18" charset="0"/>
            </a:endParaRPr>
          </a:p>
          <a:p>
            <a:pPr algn="l">
              <a:lnSpc>
                <a:spcPct val="100000"/>
              </a:lnSpc>
            </a:pPr>
            <a:r>
              <a:rPr lang="en-GB" sz="1100" dirty="0">
                <a:solidFill>
                  <a:schemeClr val="tx1"/>
                </a:solidFill>
                <a:latin typeface="Californian FB" panose="0207040306080B030204" pitchFamily="18" charset="0"/>
              </a:rPr>
              <a:t>She has over 10 years of experience in HR in Agricultural Sector.</a:t>
            </a:r>
            <a:r>
              <a:rPr lang="en-US" sz="1100" dirty="0">
                <a:solidFill>
                  <a:schemeClr val="tx1"/>
                </a:solidFill>
                <a:latin typeface="Californian FB" panose="0207040306080B030204" pitchFamily="18" charset="0"/>
              </a:rPr>
              <a:t> She </a:t>
            </a:r>
            <a:r>
              <a:rPr lang="en-GB" sz="1100" dirty="0">
                <a:solidFill>
                  <a:schemeClr val="tx1"/>
                </a:solidFill>
                <a:latin typeface="Californian FB" panose="0207040306080B030204" pitchFamily="18" charset="0"/>
              </a:rPr>
              <a:t>is a full member of IHRM ,and holds a practicing license.</a:t>
            </a:r>
            <a:endParaRPr lang="en-US" sz="1100" dirty="0">
              <a:solidFill>
                <a:schemeClr val="tx1"/>
              </a:solidFill>
              <a:latin typeface="Californian FB" panose="0207040306080B030204" pitchFamily="18" charset="0"/>
            </a:endParaRPr>
          </a:p>
          <a:p>
            <a:pPr algn="just">
              <a:lnSpc>
                <a:spcPct val="100000"/>
              </a:lnSpc>
            </a:pPr>
            <a:endParaRPr lang="en-US" sz="1100" dirty="0">
              <a:solidFill>
                <a:schemeClr val="tx1"/>
              </a:solidFill>
              <a:latin typeface="Californian FB" panose="0207040306080B030204" pitchFamily="18" charset="0"/>
              <a:ea typeface="Lato Light" panose="020F0502020204030203" pitchFamily="34" charset="0"/>
              <a:cs typeface="Mukta ExtraLight" panose="020B0000000000000000" pitchFamily="34" charset="77"/>
            </a:endParaRPr>
          </a:p>
        </p:txBody>
      </p:sp>
      <p:pic>
        <p:nvPicPr>
          <p:cNvPr id="11" name="Picture 10">
            <a:extLst>
              <a:ext uri="{FF2B5EF4-FFF2-40B4-BE49-F238E27FC236}">
                <a16:creationId xmlns:a16="http://schemas.microsoft.com/office/drawing/2014/main" id="{3D0FCB32-08E7-43B6-A63C-9AD076013C3B}"/>
              </a:ext>
            </a:extLst>
          </p:cNvPr>
          <p:cNvPicPr>
            <a:picLocks noChangeAspect="1"/>
          </p:cNvPicPr>
          <p:nvPr/>
        </p:nvPicPr>
        <p:blipFill>
          <a:blip r:embed="rId4"/>
          <a:stretch>
            <a:fillRect/>
          </a:stretch>
        </p:blipFill>
        <p:spPr>
          <a:xfrm>
            <a:off x="112133" y="1453315"/>
            <a:ext cx="1409126" cy="1135840"/>
          </a:xfrm>
          <a:prstGeom prst="rect">
            <a:avLst/>
          </a:prstGeom>
        </p:spPr>
      </p:pic>
      <p:pic>
        <p:nvPicPr>
          <p:cNvPr id="25" name="Picture Placeholder 16">
            <a:extLst>
              <a:ext uri="{FF2B5EF4-FFF2-40B4-BE49-F238E27FC236}">
                <a16:creationId xmlns:a16="http://schemas.microsoft.com/office/drawing/2014/main" id="{894A17AA-9420-4262-8226-FD41CC271FD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966" r="42814"/>
          <a:stretch/>
        </p:blipFill>
        <p:spPr>
          <a:xfrm>
            <a:off x="3939924" y="1518179"/>
            <a:ext cx="2559844" cy="3190875"/>
          </a:xfrm>
        </p:spPr>
      </p:pic>
      <p:sp>
        <p:nvSpPr>
          <p:cNvPr id="26" name="Subtitle 2">
            <a:extLst>
              <a:ext uri="{FF2B5EF4-FFF2-40B4-BE49-F238E27FC236}">
                <a16:creationId xmlns:a16="http://schemas.microsoft.com/office/drawing/2014/main" id="{4079F1D6-008F-48CC-9B3C-6FAAB4B91B78}"/>
              </a:ext>
            </a:extLst>
          </p:cNvPr>
          <p:cNvSpPr txBox="1">
            <a:spLocks/>
          </p:cNvSpPr>
          <p:nvPr/>
        </p:nvSpPr>
        <p:spPr>
          <a:xfrm>
            <a:off x="3908910" y="3001897"/>
            <a:ext cx="2356593" cy="327945"/>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820"/>
              </a:lnSpc>
            </a:pPr>
            <a:r>
              <a:rPr lang="en-US" sz="1100" dirty="0">
                <a:solidFill>
                  <a:schemeClr val="tx1"/>
                </a:solidFill>
                <a:latin typeface="Californian FB" panose="0207040306080B030204" pitchFamily="18" charset="0"/>
                <a:ea typeface="Open Sans Light" panose="020B0306030504020204" pitchFamily="34" charset="0"/>
                <a:cs typeface="Open Sans Light" panose="020B0306030504020204" pitchFamily="34" charset="0"/>
              </a:rPr>
              <a:t>HOD Maintenance Department</a:t>
            </a:r>
            <a:endParaRPr lang="en-GB" sz="1100" dirty="0">
              <a:solidFill>
                <a:schemeClr val="tx1"/>
              </a:solidFill>
              <a:latin typeface="Californian FB" panose="0207040306080B030204" pitchFamily="18" charset="0"/>
              <a:ea typeface="Open Sans Light" panose="020B0306030504020204" pitchFamily="34" charset="0"/>
              <a:cs typeface="Open Sans Light" panose="020B0306030504020204" pitchFamily="34" charset="0"/>
            </a:endParaRPr>
          </a:p>
        </p:txBody>
      </p:sp>
      <p:sp>
        <p:nvSpPr>
          <p:cNvPr id="27" name="TextBox 26">
            <a:extLst>
              <a:ext uri="{FF2B5EF4-FFF2-40B4-BE49-F238E27FC236}">
                <a16:creationId xmlns:a16="http://schemas.microsoft.com/office/drawing/2014/main" id="{26F19D6E-7EB9-45E4-AEC0-0DF27A7DEF87}"/>
              </a:ext>
            </a:extLst>
          </p:cNvPr>
          <p:cNvSpPr txBox="1"/>
          <p:nvPr/>
        </p:nvSpPr>
        <p:spPr>
          <a:xfrm>
            <a:off x="4044771" y="2785228"/>
            <a:ext cx="1619436" cy="276999"/>
          </a:xfrm>
          <a:prstGeom prst="rect">
            <a:avLst/>
          </a:prstGeom>
          <a:noFill/>
        </p:spPr>
        <p:txBody>
          <a:bodyPr wrap="square" rtlCol="0">
            <a:spAutoFit/>
          </a:bodyPr>
          <a:lstStyle/>
          <a:p>
            <a:r>
              <a:rPr lang="en-GB" sz="1200" b="1" dirty="0">
                <a:latin typeface="Californian FB" panose="0207040306080B030204" pitchFamily="18" charset="0"/>
                <a:ea typeface="Open Sans Semibold" charset="0"/>
                <a:cs typeface="Open Sans Semibold" charset="0"/>
              </a:rPr>
              <a:t>Henry </a:t>
            </a:r>
            <a:r>
              <a:rPr lang="en-GB" sz="1200" b="1" dirty="0" err="1">
                <a:latin typeface="Californian FB" panose="0207040306080B030204" pitchFamily="18" charset="0"/>
                <a:ea typeface="Open Sans Semibold" charset="0"/>
                <a:cs typeface="Open Sans Semibold" charset="0"/>
              </a:rPr>
              <a:t>Muli</a:t>
            </a:r>
            <a:endParaRPr lang="en-GB" sz="1200" b="1" dirty="0">
              <a:latin typeface="Californian FB" panose="0207040306080B030204" pitchFamily="18" charset="0"/>
              <a:ea typeface="Open Sans Semibold" charset="0"/>
              <a:cs typeface="Open Sans Semibold" charset="0"/>
            </a:endParaRPr>
          </a:p>
        </p:txBody>
      </p:sp>
      <p:sp>
        <p:nvSpPr>
          <p:cNvPr id="28" name="Subtitle 2">
            <a:extLst>
              <a:ext uri="{FF2B5EF4-FFF2-40B4-BE49-F238E27FC236}">
                <a16:creationId xmlns:a16="http://schemas.microsoft.com/office/drawing/2014/main" id="{D80AB628-FC2A-404B-82FA-1507F299A8BD}"/>
              </a:ext>
            </a:extLst>
          </p:cNvPr>
          <p:cNvSpPr txBox="1">
            <a:spLocks/>
          </p:cNvSpPr>
          <p:nvPr/>
        </p:nvSpPr>
        <p:spPr>
          <a:xfrm>
            <a:off x="4219672" y="5864679"/>
            <a:ext cx="2356593" cy="329676"/>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820"/>
              </a:lnSpc>
            </a:pPr>
            <a:r>
              <a:rPr lang="en-US" sz="1300" dirty="0">
                <a:solidFill>
                  <a:schemeClr val="tx1"/>
                </a:solidFill>
                <a:latin typeface="Californian FB" panose="0207040306080B030204" pitchFamily="18" charset="0"/>
                <a:ea typeface="Open Sans Light" panose="020B0306030504020204" pitchFamily="34" charset="0"/>
                <a:cs typeface="Open Sans Light" panose="020B0306030504020204" pitchFamily="34" charset="0"/>
              </a:rPr>
              <a:t>Sales &amp; Marketing Manager</a:t>
            </a:r>
            <a:endParaRPr lang="en-GB" sz="1300" dirty="0">
              <a:solidFill>
                <a:schemeClr val="tx1"/>
              </a:solidFill>
              <a:latin typeface="Californian FB" panose="0207040306080B030204" pitchFamily="18" charset="0"/>
              <a:ea typeface="Open Sans Light" panose="020B0306030504020204" pitchFamily="34" charset="0"/>
              <a:cs typeface="Open Sans Light" panose="020B0306030504020204" pitchFamily="34" charset="0"/>
            </a:endParaRPr>
          </a:p>
        </p:txBody>
      </p:sp>
      <p:sp>
        <p:nvSpPr>
          <p:cNvPr id="29" name="TextBox 28">
            <a:extLst>
              <a:ext uri="{FF2B5EF4-FFF2-40B4-BE49-F238E27FC236}">
                <a16:creationId xmlns:a16="http://schemas.microsoft.com/office/drawing/2014/main" id="{8229DAF7-77DC-449C-9B9F-E70595C6BEDA}"/>
              </a:ext>
            </a:extLst>
          </p:cNvPr>
          <p:cNvSpPr txBox="1"/>
          <p:nvPr/>
        </p:nvSpPr>
        <p:spPr>
          <a:xfrm>
            <a:off x="4250688" y="5654850"/>
            <a:ext cx="1838325" cy="307777"/>
          </a:xfrm>
          <a:prstGeom prst="rect">
            <a:avLst/>
          </a:prstGeom>
          <a:noFill/>
        </p:spPr>
        <p:txBody>
          <a:bodyPr wrap="square" rtlCol="0">
            <a:spAutoFit/>
          </a:bodyPr>
          <a:lstStyle/>
          <a:p>
            <a:r>
              <a:rPr lang="en-GB" sz="1400" b="1" dirty="0">
                <a:latin typeface="Californian FB" panose="0207040306080B030204" pitchFamily="18" charset="0"/>
                <a:ea typeface="Open Sans Semibold" charset="0"/>
                <a:cs typeface="Open Sans Semibold" charset="0"/>
              </a:rPr>
              <a:t>Stephen Wambua</a:t>
            </a:r>
          </a:p>
        </p:txBody>
      </p:sp>
      <p:pic>
        <p:nvPicPr>
          <p:cNvPr id="31" name="Picture 30">
            <a:extLst>
              <a:ext uri="{FF2B5EF4-FFF2-40B4-BE49-F238E27FC236}">
                <a16:creationId xmlns:a16="http://schemas.microsoft.com/office/drawing/2014/main" id="{82E09B6F-606C-4668-9B81-C19EEBFA16D5}"/>
              </a:ext>
            </a:extLst>
          </p:cNvPr>
          <p:cNvPicPr>
            <a:picLocks noChangeAspect="1"/>
          </p:cNvPicPr>
          <p:nvPr/>
        </p:nvPicPr>
        <p:blipFill>
          <a:blip r:embed="rId5"/>
          <a:stretch>
            <a:fillRect/>
          </a:stretch>
        </p:blipFill>
        <p:spPr>
          <a:xfrm>
            <a:off x="4060853" y="1489501"/>
            <a:ext cx="1288792" cy="1124764"/>
          </a:xfrm>
          <a:prstGeom prst="rect">
            <a:avLst/>
          </a:prstGeom>
        </p:spPr>
      </p:pic>
      <p:pic>
        <p:nvPicPr>
          <p:cNvPr id="33" name="Picture 32">
            <a:extLst>
              <a:ext uri="{FF2B5EF4-FFF2-40B4-BE49-F238E27FC236}">
                <a16:creationId xmlns:a16="http://schemas.microsoft.com/office/drawing/2014/main" id="{86942C32-3B0A-40F0-8130-E71E82FA89B5}"/>
              </a:ext>
            </a:extLst>
          </p:cNvPr>
          <p:cNvPicPr>
            <a:picLocks noChangeAspect="1"/>
          </p:cNvPicPr>
          <p:nvPr/>
        </p:nvPicPr>
        <p:blipFill>
          <a:blip r:embed="rId6"/>
          <a:stretch>
            <a:fillRect/>
          </a:stretch>
        </p:blipFill>
        <p:spPr>
          <a:xfrm>
            <a:off x="327025" y="4420269"/>
            <a:ext cx="1381776" cy="1002775"/>
          </a:xfrm>
          <a:prstGeom prst="rect">
            <a:avLst/>
          </a:prstGeom>
        </p:spPr>
      </p:pic>
      <p:pic>
        <p:nvPicPr>
          <p:cNvPr id="34" name="Picture 33">
            <a:extLst>
              <a:ext uri="{FF2B5EF4-FFF2-40B4-BE49-F238E27FC236}">
                <a16:creationId xmlns:a16="http://schemas.microsoft.com/office/drawing/2014/main" id="{A16BA3E6-50D8-443B-881A-197750A48B2A}"/>
              </a:ext>
            </a:extLst>
          </p:cNvPr>
          <p:cNvPicPr>
            <a:picLocks noChangeAspect="1"/>
          </p:cNvPicPr>
          <p:nvPr/>
        </p:nvPicPr>
        <p:blipFill>
          <a:blip r:embed="rId7"/>
          <a:stretch>
            <a:fillRect/>
          </a:stretch>
        </p:blipFill>
        <p:spPr>
          <a:xfrm>
            <a:off x="4371598" y="4461281"/>
            <a:ext cx="1292609" cy="1002774"/>
          </a:xfrm>
          <a:prstGeom prst="rect">
            <a:avLst/>
          </a:prstGeom>
        </p:spPr>
      </p:pic>
      <p:sp>
        <p:nvSpPr>
          <p:cNvPr id="37" name="Subtitle 2">
            <a:extLst>
              <a:ext uri="{FF2B5EF4-FFF2-40B4-BE49-F238E27FC236}">
                <a16:creationId xmlns:a16="http://schemas.microsoft.com/office/drawing/2014/main" id="{7FADEC21-08D8-4B4D-B273-0D518E78C554}"/>
              </a:ext>
            </a:extLst>
          </p:cNvPr>
          <p:cNvSpPr txBox="1">
            <a:spLocks/>
          </p:cNvSpPr>
          <p:nvPr/>
        </p:nvSpPr>
        <p:spPr>
          <a:xfrm>
            <a:off x="5397969" y="1453315"/>
            <a:ext cx="2525672" cy="1264962"/>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ct val="100000"/>
              </a:lnSpc>
            </a:pPr>
            <a:r>
              <a:rPr lang="en-US" sz="1100" dirty="0">
                <a:solidFill>
                  <a:schemeClr val="tx1"/>
                </a:solidFill>
                <a:latin typeface="Californian FB" panose="0207040306080B030204" pitchFamily="18" charset="0"/>
                <a:ea typeface="Lato Light" panose="020F0502020204030203" pitchFamily="34" charset="0"/>
                <a:cs typeface="Mukta ExtraLight" panose="020B0000000000000000" pitchFamily="34" charset="77"/>
              </a:rPr>
              <a:t> </a:t>
            </a:r>
            <a:r>
              <a:rPr lang="en-US" sz="1100" dirty="0">
                <a:solidFill>
                  <a:schemeClr val="tx1"/>
                </a:solidFill>
                <a:latin typeface="Californian FB" panose="0207040306080B030204" pitchFamily="18" charset="0"/>
              </a:rPr>
              <a:t>He joined the company in 1981 as a Technician and rose up the ranks to his current position.</a:t>
            </a:r>
          </a:p>
          <a:p>
            <a:pPr algn="just">
              <a:lnSpc>
                <a:spcPct val="100000"/>
              </a:lnSpc>
            </a:pPr>
            <a:r>
              <a:rPr lang="en-US" sz="1100" dirty="0">
                <a:solidFill>
                  <a:schemeClr val="tx1"/>
                </a:solidFill>
                <a:latin typeface="Californian FB" panose="0207040306080B030204" pitchFamily="18" charset="0"/>
              </a:rPr>
              <a:t>He has over 40 years of work experience 20 being in diverse maintenance operations such as Electrical systems, Manufacturing machines and equipment.</a:t>
            </a:r>
            <a:endParaRPr lang="en-GB" sz="1100" dirty="0">
              <a:solidFill>
                <a:schemeClr val="tx1"/>
              </a:solidFill>
              <a:latin typeface="Californian FB" panose="0207040306080B030204" pitchFamily="18" charset="0"/>
            </a:endParaRPr>
          </a:p>
        </p:txBody>
      </p:sp>
      <p:sp>
        <p:nvSpPr>
          <p:cNvPr id="38" name="Subtitle 2">
            <a:extLst>
              <a:ext uri="{FF2B5EF4-FFF2-40B4-BE49-F238E27FC236}">
                <a16:creationId xmlns:a16="http://schemas.microsoft.com/office/drawing/2014/main" id="{0D75A8D0-0977-460D-AAF5-42E0D6E29798}"/>
              </a:ext>
            </a:extLst>
          </p:cNvPr>
          <p:cNvSpPr txBox="1">
            <a:spLocks/>
          </p:cNvSpPr>
          <p:nvPr/>
        </p:nvSpPr>
        <p:spPr>
          <a:xfrm>
            <a:off x="5664207" y="4382137"/>
            <a:ext cx="2445476" cy="1264962"/>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ct val="100000"/>
              </a:lnSpc>
            </a:pPr>
            <a:r>
              <a:rPr lang="en-US" sz="1100" dirty="0">
                <a:solidFill>
                  <a:schemeClr val="tx1"/>
                </a:solidFill>
                <a:latin typeface="Californian FB" panose="0207040306080B030204" pitchFamily="18" charset="0"/>
                <a:ea typeface="Lato Light" panose="020F0502020204030203" pitchFamily="34" charset="0"/>
                <a:cs typeface="Mukta ExtraLight" panose="020B0000000000000000" pitchFamily="34" charset="77"/>
              </a:rPr>
              <a:t>He joined the company in 2016. He has 10 years of work experience in sales and marketing and other fields. </a:t>
            </a:r>
          </a:p>
          <a:p>
            <a:pPr algn="just">
              <a:lnSpc>
                <a:spcPct val="100000"/>
              </a:lnSpc>
            </a:pPr>
            <a:r>
              <a:rPr lang="en-US" sz="1100" dirty="0">
                <a:solidFill>
                  <a:schemeClr val="tx1"/>
                </a:solidFill>
                <a:latin typeface="Californian FB" panose="0207040306080B030204" pitchFamily="18" charset="0"/>
                <a:ea typeface="Lato Light" panose="020F0502020204030203" pitchFamily="34" charset="0"/>
                <a:cs typeface="Mukta ExtraLight" panose="020B0000000000000000" pitchFamily="34" charset="77"/>
              </a:rPr>
              <a:t>He holds a BSc. in Applied Statistics with Computing He has held other positions in IT related fields at Red Cross (Kenya), Dune Trekker (Uganda)</a:t>
            </a:r>
            <a:endParaRPr lang="en-GB" sz="1100" dirty="0">
              <a:solidFill>
                <a:schemeClr val="tx1"/>
              </a:solidFill>
              <a:latin typeface="Californian FB" panose="0207040306080B030204" pitchFamily="18" charset="0"/>
              <a:ea typeface="Lato Light" panose="020F0502020204030203" pitchFamily="34" charset="0"/>
              <a:cs typeface="Mukta ExtraLight" panose="020B0000000000000000" pitchFamily="34" charset="77"/>
            </a:endParaRPr>
          </a:p>
        </p:txBody>
      </p:sp>
      <p:pic>
        <p:nvPicPr>
          <p:cNvPr id="2" name="Picture 1">
            <a:extLst>
              <a:ext uri="{FF2B5EF4-FFF2-40B4-BE49-F238E27FC236}">
                <a16:creationId xmlns:a16="http://schemas.microsoft.com/office/drawing/2014/main" id="{45F78ADD-B253-4EB3-8FF8-958397FDF713}"/>
              </a:ext>
            </a:extLst>
          </p:cNvPr>
          <p:cNvPicPr>
            <a:picLocks noChangeAspect="1"/>
          </p:cNvPicPr>
          <p:nvPr/>
        </p:nvPicPr>
        <p:blipFill>
          <a:blip r:embed="rId8"/>
          <a:stretch>
            <a:fillRect/>
          </a:stretch>
        </p:blipFill>
        <p:spPr>
          <a:xfrm>
            <a:off x="8016481" y="1445314"/>
            <a:ext cx="1094035" cy="1155831"/>
          </a:xfrm>
          <a:prstGeom prst="rect">
            <a:avLst/>
          </a:prstGeom>
        </p:spPr>
      </p:pic>
      <p:sp>
        <p:nvSpPr>
          <p:cNvPr id="30" name="Subtitle 2">
            <a:extLst>
              <a:ext uri="{FF2B5EF4-FFF2-40B4-BE49-F238E27FC236}">
                <a16:creationId xmlns:a16="http://schemas.microsoft.com/office/drawing/2014/main" id="{B63D41C7-3CBD-45B8-B738-1191E086E3F0}"/>
              </a:ext>
            </a:extLst>
          </p:cNvPr>
          <p:cNvSpPr txBox="1">
            <a:spLocks/>
          </p:cNvSpPr>
          <p:nvPr/>
        </p:nvSpPr>
        <p:spPr>
          <a:xfrm>
            <a:off x="9643025" y="4216276"/>
            <a:ext cx="2445476" cy="1908215"/>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ct val="100000"/>
              </a:lnSpc>
            </a:pPr>
            <a:r>
              <a:rPr lang="en-US" sz="1100" dirty="0">
                <a:solidFill>
                  <a:schemeClr val="tx1"/>
                </a:solidFill>
                <a:latin typeface="Californian FB" panose="0207040306080B030204" pitchFamily="18" charset="0"/>
              </a:rPr>
              <a:t>Joined the company 2022 bringing a wealth of knowledge and experience having worked with OML Africa Logistics Ltd, Tullow Oil, Lafarge Holcim, Bureau Veritas and former Jet Link express. Holds a BSC in Mechanical Engineering and a Diploma in Aeronautical Engineering.  EBK registered and trained in Quality Mgt systems (ISO 9001 2015 &amp; IATF 16949:2016</a:t>
            </a:r>
          </a:p>
        </p:txBody>
      </p:sp>
      <p:pic>
        <p:nvPicPr>
          <p:cNvPr id="7" name="Picture 6">
            <a:extLst>
              <a:ext uri="{FF2B5EF4-FFF2-40B4-BE49-F238E27FC236}">
                <a16:creationId xmlns:a16="http://schemas.microsoft.com/office/drawing/2014/main" id="{B2B71089-77E9-4307-8700-187E6F9BCC3D}"/>
              </a:ext>
            </a:extLst>
          </p:cNvPr>
          <p:cNvPicPr>
            <a:picLocks noChangeAspect="1"/>
          </p:cNvPicPr>
          <p:nvPr/>
        </p:nvPicPr>
        <p:blipFill>
          <a:blip r:embed="rId9"/>
          <a:stretch>
            <a:fillRect/>
          </a:stretch>
        </p:blipFill>
        <p:spPr>
          <a:xfrm>
            <a:off x="8296824" y="4382137"/>
            <a:ext cx="1146458" cy="1006216"/>
          </a:xfrm>
          <a:prstGeom prst="rect">
            <a:avLst/>
          </a:prstGeom>
        </p:spPr>
      </p:pic>
      <p:sp>
        <p:nvSpPr>
          <p:cNvPr id="35" name="TextBox 34">
            <a:extLst>
              <a:ext uri="{FF2B5EF4-FFF2-40B4-BE49-F238E27FC236}">
                <a16:creationId xmlns:a16="http://schemas.microsoft.com/office/drawing/2014/main" id="{4ADE13C2-0FC0-4290-B29B-F075B798ED3C}"/>
              </a:ext>
            </a:extLst>
          </p:cNvPr>
          <p:cNvSpPr txBox="1"/>
          <p:nvPr/>
        </p:nvSpPr>
        <p:spPr>
          <a:xfrm>
            <a:off x="8258924" y="5412686"/>
            <a:ext cx="1560531" cy="307777"/>
          </a:xfrm>
          <a:prstGeom prst="rect">
            <a:avLst/>
          </a:prstGeom>
          <a:noFill/>
        </p:spPr>
        <p:txBody>
          <a:bodyPr wrap="square" rtlCol="0">
            <a:spAutoFit/>
          </a:bodyPr>
          <a:lstStyle/>
          <a:p>
            <a:r>
              <a:rPr lang="en-GB" sz="1400" b="1" dirty="0">
                <a:latin typeface="Californian FB" panose="0207040306080B030204" pitchFamily="18" charset="0"/>
                <a:ea typeface="Open Sans Semibold" charset="0"/>
                <a:cs typeface="Open Sans Semibold" charset="0"/>
              </a:rPr>
              <a:t>Shadrack Musa</a:t>
            </a:r>
          </a:p>
        </p:txBody>
      </p:sp>
      <p:sp>
        <p:nvSpPr>
          <p:cNvPr id="36" name="Subtitle 2">
            <a:extLst>
              <a:ext uri="{FF2B5EF4-FFF2-40B4-BE49-F238E27FC236}">
                <a16:creationId xmlns:a16="http://schemas.microsoft.com/office/drawing/2014/main" id="{A5E0F833-376C-4880-BC34-6BCBFE8CAE53}"/>
              </a:ext>
            </a:extLst>
          </p:cNvPr>
          <p:cNvSpPr txBox="1">
            <a:spLocks/>
          </p:cNvSpPr>
          <p:nvPr/>
        </p:nvSpPr>
        <p:spPr>
          <a:xfrm>
            <a:off x="8155664" y="5637598"/>
            <a:ext cx="1487361" cy="558777"/>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820"/>
              </a:lnSpc>
            </a:pPr>
            <a:r>
              <a:rPr lang="en-US" sz="1300" dirty="0">
                <a:solidFill>
                  <a:schemeClr val="tx1"/>
                </a:solidFill>
                <a:latin typeface="Californian FB" panose="0207040306080B030204" pitchFamily="18" charset="0"/>
                <a:ea typeface="Open Sans Light" panose="020B0306030504020204" pitchFamily="34" charset="0"/>
                <a:cs typeface="Open Sans Light" panose="020B0306030504020204" pitchFamily="34" charset="0"/>
              </a:rPr>
              <a:t>Quality &amp; Process Engineer</a:t>
            </a:r>
            <a:endParaRPr lang="en-GB" sz="1300" dirty="0">
              <a:solidFill>
                <a:schemeClr val="tx1"/>
              </a:solidFill>
              <a:latin typeface="Californian FB" panose="0207040306080B030204" pitchFamily="18"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24755946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1099</TotalTime>
  <Words>1927</Words>
  <Application>Microsoft Office PowerPoint</Application>
  <PresentationFormat>Widescreen</PresentationFormat>
  <Paragraphs>116</Paragraphs>
  <Slides>10</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vt:i4>
      </vt:variant>
    </vt:vector>
  </HeadingPairs>
  <TitlesOfParts>
    <vt:vector size="21" baseType="lpstr">
      <vt:lpstr>Arial</vt:lpstr>
      <vt:lpstr>Bebas Neue</vt:lpstr>
      <vt:lpstr>Calibri</vt:lpstr>
      <vt:lpstr>Calibri Light</vt:lpstr>
      <vt:lpstr>Californian FB</vt:lpstr>
      <vt:lpstr>Lato Light</vt:lpstr>
      <vt:lpstr>Maiandra GD</vt:lpstr>
      <vt:lpstr>Mukta ExtraLight</vt:lpstr>
      <vt:lpstr>Open Sans Light</vt:lpstr>
      <vt:lpstr>Open Sans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NEPHAT</dc:creator>
  <cp:lastModifiedBy>Steve Wambua</cp:lastModifiedBy>
  <cp:revision>19</cp:revision>
  <dcterms:created xsi:type="dcterms:W3CDTF">2023-10-11T07:03:44Z</dcterms:created>
  <dcterms:modified xsi:type="dcterms:W3CDTF">2024-04-12T08:18:49Z</dcterms:modified>
</cp:coreProperties>
</file>